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64" r:id="rId7"/>
    <p:sldId id="265" r:id="rId8"/>
    <p:sldId id="266" r:id="rId9"/>
    <p:sldId id="267" r:id="rId10"/>
    <p:sldId id="268" r:id="rId11"/>
    <p:sldId id="269" r:id="rId1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3" autoAdjust="0"/>
    <p:restoredTop sz="94660"/>
  </p:normalViewPr>
  <p:slideViewPr>
    <p:cSldViewPr snapToGrid="0">
      <p:cViewPr varScale="1">
        <p:scale>
          <a:sx n="110" d="100"/>
          <a:sy n="110" d="100"/>
        </p:scale>
        <p:origin x="57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8B2CAA-1CBE-A9D8-E83C-D9E41A3AA50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079FAEDE-F09B-D8BB-7069-C55A745580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5A1C373C-8C20-3A83-808B-E683BD8F41F4}"/>
              </a:ext>
            </a:extLst>
          </p:cNvPr>
          <p:cNvSpPr>
            <a:spLocks noGrp="1"/>
          </p:cNvSpPr>
          <p:nvPr>
            <p:ph type="dt" sz="half" idx="10"/>
          </p:nvPr>
        </p:nvSpPr>
        <p:spPr/>
        <p:txBody>
          <a:bodyPr/>
          <a:lstStyle/>
          <a:p>
            <a:fld id="{26459526-53C9-4BC9-BDF7-9A5F8344EF55}" type="datetimeFigureOut">
              <a:rPr lang="es-MX" smtClean="0"/>
              <a:t>28/02/23</a:t>
            </a:fld>
            <a:endParaRPr lang="es-MX"/>
          </a:p>
        </p:txBody>
      </p:sp>
      <p:sp>
        <p:nvSpPr>
          <p:cNvPr id="5" name="Marcador de pie de página 4">
            <a:extLst>
              <a:ext uri="{FF2B5EF4-FFF2-40B4-BE49-F238E27FC236}">
                <a16:creationId xmlns:a16="http://schemas.microsoft.com/office/drawing/2014/main" id="{66ACE8EE-DAEA-196D-CEFE-80F56753ADB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A906355-3E02-45AA-1156-4A1F012B6910}"/>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994244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FD1314-D00F-9D35-113E-B711CB90AC3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7E615FD0-061F-A7AB-B199-2B81528EE0B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AA134D3-1A09-7E95-AB7D-95809D3E3B11}"/>
              </a:ext>
            </a:extLst>
          </p:cNvPr>
          <p:cNvSpPr>
            <a:spLocks noGrp="1"/>
          </p:cNvSpPr>
          <p:nvPr>
            <p:ph type="dt" sz="half" idx="10"/>
          </p:nvPr>
        </p:nvSpPr>
        <p:spPr/>
        <p:txBody>
          <a:bodyPr/>
          <a:lstStyle/>
          <a:p>
            <a:fld id="{26459526-53C9-4BC9-BDF7-9A5F8344EF55}" type="datetimeFigureOut">
              <a:rPr lang="es-MX" smtClean="0"/>
              <a:t>28/02/23</a:t>
            </a:fld>
            <a:endParaRPr lang="es-MX"/>
          </a:p>
        </p:txBody>
      </p:sp>
      <p:sp>
        <p:nvSpPr>
          <p:cNvPr id="5" name="Marcador de pie de página 4">
            <a:extLst>
              <a:ext uri="{FF2B5EF4-FFF2-40B4-BE49-F238E27FC236}">
                <a16:creationId xmlns:a16="http://schemas.microsoft.com/office/drawing/2014/main" id="{F87103DF-C672-F049-89AF-48D08661BD2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5B107909-68F5-2D8C-E90F-4360CCD30BC1}"/>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016895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C0AF339-F2A2-F218-AFA7-D9D312AADCA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C1D7CEDD-E0ED-37E6-9689-26B27805CF30}"/>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0D626427-F62D-2DA2-BEC5-037565E39C33}"/>
              </a:ext>
            </a:extLst>
          </p:cNvPr>
          <p:cNvSpPr>
            <a:spLocks noGrp="1"/>
          </p:cNvSpPr>
          <p:nvPr>
            <p:ph type="dt" sz="half" idx="10"/>
          </p:nvPr>
        </p:nvSpPr>
        <p:spPr/>
        <p:txBody>
          <a:bodyPr/>
          <a:lstStyle/>
          <a:p>
            <a:fld id="{26459526-53C9-4BC9-BDF7-9A5F8344EF55}" type="datetimeFigureOut">
              <a:rPr lang="es-MX" smtClean="0"/>
              <a:t>28/02/23</a:t>
            </a:fld>
            <a:endParaRPr lang="es-MX"/>
          </a:p>
        </p:txBody>
      </p:sp>
      <p:sp>
        <p:nvSpPr>
          <p:cNvPr id="5" name="Marcador de pie de página 4">
            <a:extLst>
              <a:ext uri="{FF2B5EF4-FFF2-40B4-BE49-F238E27FC236}">
                <a16:creationId xmlns:a16="http://schemas.microsoft.com/office/drawing/2014/main" id="{8CC2FD4D-B95F-D798-3B46-0428BDE00BD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798B76A-3A20-5242-DCE6-1A07E5284B98}"/>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647154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EA8125-CFD7-3BDE-7670-B1380FE055C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227A2E03-B0E8-CFBB-783C-066BF5B28A5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564A059B-DE33-674C-42BB-097D1532CFAA}"/>
              </a:ext>
            </a:extLst>
          </p:cNvPr>
          <p:cNvSpPr>
            <a:spLocks noGrp="1"/>
          </p:cNvSpPr>
          <p:nvPr>
            <p:ph type="dt" sz="half" idx="10"/>
          </p:nvPr>
        </p:nvSpPr>
        <p:spPr/>
        <p:txBody>
          <a:bodyPr/>
          <a:lstStyle/>
          <a:p>
            <a:fld id="{26459526-53C9-4BC9-BDF7-9A5F8344EF55}" type="datetimeFigureOut">
              <a:rPr lang="es-MX" smtClean="0"/>
              <a:t>28/02/23</a:t>
            </a:fld>
            <a:endParaRPr lang="es-MX"/>
          </a:p>
        </p:txBody>
      </p:sp>
      <p:sp>
        <p:nvSpPr>
          <p:cNvPr id="5" name="Marcador de pie de página 4">
            <a:extLst>
              <a:ext uri="{FF2B5EF4-FFF2-40B4-BE49-F238E27FC236}">
                <a16:creationId xmlns:a16="http://schemas.microsoft.com/office/drawing/2014/main" id="{C19F35BF-A02F-A7D2-0025-FA2AEF7CADA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F2F1559-9320-147E-F90E-74B46DE6C3B0}"/>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858392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92E031-EC04-8568-4174-2622D03E477A}"/>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FB33A04B-B9DA-4CC4-CCF4-3208C8C44B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67C06929-0CB8-A4CB-21F9-4904D32C6084}"/>
              </a:ext>
            </a:extLst>
          </p:cNvPr>
          <p:cNvSpPr>
            <a:spLocks noGrp="1"/>
          </p:cNvSpPr>
          <p:nvPr>
            <p:ph type="dt" sz="half" idx="10"/>
          </p:nvPr>
        </p:nvSpPr>
        <p:spPr/>
        <p:txBody>
          <a:bodyPr/>
          <a:lstStyle/>
          <a:p>
            <a:fld id="{26459526-53C9-4BC9-BDF7-9A5F8344EF55}" type="datetimeFigureOut">
              <a:rPr lang="es-MX" smtClean="0"/>
              <a:t>28/02/23</a:t>
            </a:fld>
            <a:endParaRPr lang="es-MX"/>
          </a:p>
        </p:txBody>
      </p:sp>
      <p:sp>
        <p:nvSpPr>
          <p:cNvPr id="5" name="Marcador de pie de página 4">
            <a:extLst>
              <a:ext uri="{FF2B5EF4-FFF2-40B4-BE49-F238E27FC236}">
                <a16:creationId xmlns:a16="http://schemas.microsoft.com/office/drawing/2014/main" id="{9422622C-E645-152A-B0B7-536A592E9A0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22155BEE-167F-1D59-3C16-86A5D35570DB}"/>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472006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3D5F13-03AE-3FBE-BDBC-40B46E34672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C39E575E-3590-CE79-E968-BFB6058FB81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D428B2F0-D621-6E04-B3A8-0F7FA9E7499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04572D8C-7DD6-176E-85F8-B7BDB77C6D2F}"/>
              </a:ext>
            </a:extLst>
          </p:cNvPr>
          <p:cNvSpPr>
            <a:spLocks noGrp="1"/>
          </p:cNvSpPr>
          <p:nvPr>
            <p:ph type="dt" sz="half" idx="10"/>
          </p:nvPr>
        </p:nvSpPr>
        <p:spPr/>
        <p:txBody>
          <a:bodyPr/>
          <a:lstStyle/>
          <a:p>
            <a:fld id="{26459526-53C9-4BC9-BDF7-9A5F8344EF55}" type="datetimeFigureOut">
              <a:rPr lang="es-MX" smtClean="0"/>
              <a:t>28/02/23</a:t>
            </a:fld>
            <a:endParaRPr lang="es-MX"/>
          </a:p>
        </p:txBody>
      </p:sp>
      <p:sp>
        <p:nvSpPr>
          <p:cNvPr id="6" name="Marcador de pie de página 5">
            <a:extLst>
              <a:ext uri="{FF2B5EF4-FFF2-40B4-BE49-F238E27FC236}">
                <a16:creationId xmlns:a16="http://schemas.microsoft.com/office/drawing/2014/main" id="{360251AC-A85D-C233-61B8-3FD9CAC841E4}"/>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59718975-107A-E153-516E-E6EDA12F5B70}"/>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2503495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57F64B-F6CF-FE0B-4477-119B35D4E04A}"/>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2A46240F-981B-56D1-83EE-A770084019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7E18C10-BF22-04C8-A630-C95FC83FCB43}"/>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7088A457-C50D-6CCF-A8F5-819BA0B8A5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D9CCA538-F1B7-0539-2916-AA57C343914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6B24DC18-F955-8873-4C5E-E16BD73E9A3D}"/>
              </a:ext>
            </a:extLst>
          </p:cNvPr>
          <p:cNvSpPr>
            <a:spLocks noGrp="1"/>
          </p:cNvSpPr>
          <p:nvPr>
            <p:ph type="dt" sz="half" idx="10"/>
          </p:nvPr>
        </p:nvSpPr>
        <p:spPr/>
        <p:txBody>
          <a:bodyPr/>
          <a:lstStyle/>
          <a:p>
            <a:fld id="{26459526-53C9-4BC9-BDF7-9A5F8344EF55}" type="datetimeFigureOut">
              <a:rPr lang="es-MX" smtClean="0"/>
              <a:t>28/02/23</a:t>
            </a:fld>
            <a:endParaRPr lang="es-MX"/>
          </a:p>
        </p:txBody>
      </p:sp>
      <p:sp>
        <p:nvSpPr>
          <p:cNvPr id="8" name="Marcador de pie de página 7">
            <a:extLst>
              <a:ext uri="{FF2B5EF4-FFF2-40B4-BE49-F238E27FC236}">
                <a16:creationId xmlns:a16="http://schemas.microsoft.com/office/drawing/2014/main" id="{72A139CA-2F22-5046-9397-5834AEF61FCA}"/>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202BBED1-A899-03B3-950C-EADA9E9F4451}"/>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220418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712A85-FEA9-C00E-41C9-1281566A1E3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6A2EF175-6B9F-5B2D-0521-5A3798F3098F}"/>
              </a:ext>
            </a:extLst>
          </p:cNvPr>
          <p:cNvSpPr>
            <a:spLocks noGrp="1"/>
          </p:cNvSpPr>
          <p:nvPr>
            <p:ph type="dt" sz="half" idx="10"/>
          </p:nvPr>
        </p:nvSpPr>
        <p:spPr/>
        <p:txBody>
          <a:bodyPr/>
          <a:lstStyle/>
          <a:p>
            <a:fld id="{26459526-53C9-4BC9-BDF7-9A5F8344EF55}" type="datetimeFigureOut">
              <a:rPr lang="es-MX" smtClean="0"/>
              <a:t>28/02/23</a:t>
            </a:fld>
            <a:endParaRPr lang="es-MX"/>
          </a:p>
        </p:txBody>
      </p:sp>
      <p:sp>
        <p:nvSpPr>
          <p:cNvPr id="4" name="Marcador de pie de página 3">
            <a:extLst>
              <a:ext uri="{FF2B5EF4-FFF2-40B4-BE49-F238E27FC236}">
                <a16:creationId xmlns:a16="http://schemas.microsoft.com/office/drawing/2014/main" id="{CF90EB34-ACD7-263E-E9DC-1DAC2EDBDA44}"/>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1AE32D64-23EF-B680-6213-E9CE02A744D6}"/>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742026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E3F9B83-4B56-E5FD-34B2-8DF44845DF26}"/>
              </a:ext>
            </a:extLst>
          </p:cNvPr>
          <p:cNvSpPr>
            <a:spLocks noGrp="1"/>
          </p:cNvSpPr>
          <p:nvPr>
            <p:ph type="dt" sz="half" idx="10"/>
          </p:nvPr>
        </p:nvSpPr>
        <p:spPr/>
        <p:txBody>
          <a:bodyPr/>
          <a:lstStyle/>
          <a:p>
            <a:fld id="{26459526-53C9-4BC9-BDF7-9A5F8344EF55}" type="datetimeFigureOut">
              <a:rPr lang="es-MX" smtClean="0"/>
              <a:t>28/02/23</a:t>
            </a:fld>
            <a:endParaRPr lang="es-MX"/>
          </a:p>
        </p:txBody>
      </p:sp>
      <p:sp>
        <p:nvSpPr>
          <p:cNvPr id="3" name="Marcador de pie de página 2">
            <a:extLst>
              <a:ext uri="{FF2B5EF4-FFF2-40B4-BE49-F238E27FC236}">
                <a16:creationId xmlns:a16="http://schemas.microsoft.com/office/drawing/2014/main" id="{41027234-CB42-52AE-9AAC-FD346A30B334}"/>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490ED7B7-8A1F-2815-6FFA-47E7C8A84EDA}"/>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1035908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4CF858-361C-BC51-2161-3D088DD064B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863F1D4C-81B4-BDA0-139F-4F16E67C95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E94D5A61-6F6A-EC6E-4F02-23AC3965BC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F62289B-9936-1294-7A80-94812282059A}"/>
              </a:ext>
            </a:extLst>
          </p:cNvPr>
          <p:cNvSpPr>
            <a:spLocks noGrp="1"/>
          </p:cNvSpPr>
          <p:nvPr>
            <p:ph type="dt" sz="half" idx="10"/>
          </p:nvPr>
        </p:nvSpPr>
        <p:spPr/>
        <p:txBody>
          <a:bodyPr/>
          <a:lstStyle/>
          <a:p>
            <a:fld id="{26459526-53C9-4BC9-BDF7-9A5F8344EF55}" type="datetimeFigureOut">
              <a:rPr lang="es-MX" smtClean="0"/>
              <a:t>28/02/23</a:t>
            </a:fld>
            <a:endParaRPr lang="es-MX"/>
          </a:p>
        </p:txBody>
      </p:sp>
      <p:sp>
        <p:nvSpPr>
          <p:cNvPr id="6" name="Marcador de pie de página 5">
            <a:extLst>
              <a:ext uri="{FF2B5EF4-FFF2-40B4-BE49-F238E27FC236}">
                <a16:creationId xmlns:a16="http://schemas.microsoft.com/office/drawing/2014/main" id="{7EB02F31-0028-082F-9E3F-47741F3A7620}"/>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171830CE-1708-90FB-2DB6-5636F6F52044}"/>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182911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DCC969-D5C9-311F-3F42-6671AFDDA94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6829277F-2C05-F4AF-B6F7-1393EAFF6D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A22EF24A-CF6F-C692-E494-6ED8D10696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A3D5238-721F-A663-762C-74A7F59769D1}"/>
              </a:ext>
            </a:extLst>
          </p:cNvPr>
          <p:cNvSpPr>
            <a:spLocks noGrp="1"/>
          </p:cNvSpPr>
          <p:nvPr>
            <p:ph type="dt" sz="half" idx="10"/>
          </p:nvPr>
        </p:nvSpPr>
        <p:spPr/>
        <p:txBody>
          <a:bodyPr/>
          <a:lstStyle/>
          <a:p>
            <a:fld id="{26459526-53C9-4BC9-BDF7-9A5F8344EF55}" type="datetimeFigureOut">
              <a:rPr lang="es-MX" smtClean="0"/>
              <a:t>28/02/23</a:t>
            </a:fld>
            <a:endParaRPr lang="es-MX"/>
          </a:p>
        </p:txBody>
      </p:sp>
      <p:sp>
        <p:nvSpPr>
          <p:cNvPr id="6" name="Marcador de pie de página 5">
            <a:extLst>
              <a:ext uri="{FF2B5EF4-FFF2-40B4-BE49-F238E27FC236}">
                <a16:creationId xmlns:a16="http://schemas.microsoft.com/office/drawing/2014/main" id="{8C7AA8FB-66B4-1CD2-B361-3C5DA2B054B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7D2B758A-2C19-D8B9-5AC7-565C10E1C477}"/>
              </a:ext>
            </a:extLst>
          </p:cNvPr>
          <p:cNvSpPr>
            <a:spLocks noGrp="1"/>
          </p:cNvSpPr>
          <p:nvPr>
            <p:ph type="sldNum" sz="quarter" idx="12"/>
          </p:nvPr>
        </p:nvSpPr>
        <p:spPr/>
        <p:txBody>
          <a:bodyPr/>
          <a:lstStyle/>
          <a:p>
            <a:fld id="{D4AAAF05-C6E7-4D48-942F-AE66EE4D2797}" type="slidenum">
              <a:rPr lang="es-MX" smtClean="0"/>
              <a:t>‹Nº›</a:t>
            </a:fld>
            <a:endParaRPr lang="es-MX"/>
          </a:p>
        </p:txBody>
      </p:sp>
    </p:spTree>
    <p:extLst>
      <p:ext uri="{BB962C8B-B14F-4D97-AF65-F5344CB8AC3E}">
        <p14:creationId xmlns:p14="http://schemas.microsoft.com/office/powerpoint/2010/main" val="3799536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1CFEA63-4DA3-0741-D519-FCBD7874B8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4318A05B-CA09-DC63-BE78-4FCB2800C4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82B84F55-3EC2-0D10-20D9-4FFC2C4228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459526-53C9-4BC9-BDF7-9A5F8344EF55}" type="datetimeFigureOut">
              <a:rPr lang="es-MX" smtClean="0"/>
              <a:t>28/02/23</a:t>
            </a:fld>
            <a:endParaRPr lang="es-MX"/>
          </a:p>
        </p:txBody>
      </p:sp>
      <p:sp>
        <p:nvSpPr>
          <p:cNvPr id="5" name="Marcador de pie de página 4">
            <a:extLst>
              <a:ext uri="{FF2B5EF4-FFF2-40B4-BE49-F238E27FC236}">
                <a16:creationId xmlns:a16="http://schemas.microsoft.com/office/drawing/2014/main" id="{67EA7DEF-1F58-90A5-EB1A-365BB27C7A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379BAF9C-9F80-1117-3A6D-DB4C4C5C71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AAAF05-C6E7-4D48-942F-AE66EE4D2797}" type="slidenum">
              <a:rPr lang="es-MX" smtClean="0"/>
              <a:t>‹Nº›</a:t>
            </a:fld>
            <a:endParaRPr lang="es-MX"/>
          </a:p>
        </p:txBody>
      </p:sp>
    </p:spTree>
    <p:extLst>
      <p:ext uri="{BB962C8B-B14F-4D97-AF65-F5344CB8AC3E}">
        <p14:creationId xmlns:p14="http://schemas.microsoft.com/office/powerpoint/2010/main" val="994049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8" Type="http://schemas.openxmlformats.org/officeDocument/2006/relationships/hyperlink" Target="https://certificacion.veracruz.mx/" TargetMode="External"/><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 Id="rId9" Type="http://schemas.openxmlformats.org/officeDocument/2006/relationships/hyperlink" Target="https://veracruz.mx/productos.php"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sv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emf"/><Relationship Id="rId5" Type="http://schemas.openxmlformats.org/officeDocument/2006/relationships/image" Target="../media/image10.sv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8" Type="http://schemas.openxmlformats.org/officeDocument/2006/relationships/hyperlink" Target="http://rnt.sectur.gob.mx/RNT_TipoPrestador.html" TargetMode="External"/><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AF8ABC6E-34D8-888C-1C5D-7DAA1623D9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sp>
        <p:nvSpPr>
          <p:cNvPr id="2" name="Título 1">
            <a:extLst>
              <a:ext uri="{FF2B5EF4-FFF2-40B4-BE49-F238E27FC236}">
                <a16:creationId xmlns:a16="http://schemas.microsoft.com/office/drawing/2014/main" id="{2568AB7B-F63A-2DDC-E09B-C45CAD555987}"/>
              </a:ext>
            </a:extLst>
          </p:cNvPr>
          <p:cNvSpPr>
            <a:spLocks noGrp="1"/>
          </p:cNvSpPr>
          <p:nvPr>
            <p:ph type="ctrTitle"/>
          </p:nvPr>
        </p:nvSpPr>
        <p:spPr>
          <a:xfrm>
            <a:off x="1338065" y="1625459"/>
            <a:ext cx="9144000" cy="1743916"/>
          </a:xfrm>
        </p:spPr>
        <p:txBody>
          <a:bodyPr>
            <a:normAutofit/>
          </a:bodyPr>
          <a:lstStyle/>
          <a:p>
            <a:r>
              <a:rPr lang="es-ES" sz="4000" b="1" dirty="0">
                <a:solidFill>
                  <a:schemeClr val="bg1"/>
                </a:solidFill>
                <a:latin typeface="Verdana" panose="020B0604030504040204" pitchFamily="34" charset="0"/>
                <a:ea typeface="Verdana" panose="020B0604030504040204" pitchFamily="34" charset="0"/>
              </a:rPr>
              <a:t>Registro Nacional de Turismo (RNT)</a:t>
            </a:r>
            <a:endParaRPr lang="es-MX" sz="4000" b="1" dirty="0">
              <a:solidFill>
                <a:schemeClr val="bg1"/>
              </a:solidFill>
              <a:latin typeface="Verdana" panose="020B0604030504040204" pitchFamily="34" charset="0"/>
              <a:ea typeface="Verdana" panose="020B0604030504040204" pitchFamily="34" charset="0"/>
            </a:endParaRPr>
          </a:p>
        </p:txBody>
      </p:sp>
      <p:sp>
        <p:nvSpPr>
          <p:cNvPr id="3" name="Subtítulo 2">
            <a:extLst>
              <a:ext uri="{FF2B5EF4-FFF2-40B4-BE49-F238E27FC236}">
                <a16:creationId xmlns:a16="http://schemas.microsoft.com/office/drawing/2014/main" id="{1C95C1C1-A498-27D8-EDDE-4905109D2CB9}"/>
              </a:ext>
            </a:extLst>
          </p:cNvPr>
          <p:cNvSpPr>
            <a:spLocks noGrp="1"/>
          </p:cNvSpPr>
          <p:nvPr>
            <p:ph type="subTitle" idx="1"/>
          </p:nvPr>
        </p:nvSpPr>
        <p:spPr>
          <a:xfrm>
            <a:off x="1232158" y="3935278"/>
            <a:ext cx="9144000" cy="864159"/>
          </a:xfrm>
        </p:spPr>
        <p:txBody>
          <a:bodyPr>
            <a:normAutofit lnSpcReduction="10000"/>
          </a:bodyPr>
          <a:lstStyle/>
          <a:p>
            <a:r>
              <a:rPr lang="es-ES" dirty="0">
                <a:solidFill>
                  <a:schemeClr val="bg1"/>
                </a:solidFill>
                <a:latin typeface="Verdana" panose="020B0604030504040204" pitchFamily="34" charset="0"/>
                <a:ea typeface="Verdana" panose="020B0604030504040204" pitchFamily="34" charset="0"/>
              </a:rPr>
              <a:t>Dr. Omar Castro Prado</a:t>
            </a:r>
          </a:p>
          <a:p>
            <a:r>
              <a:rPr lang="es-ES" dirty="0">
                <a:solidFill>
                  <a:schemeClr val="bg1"/>
                </a:solidFill>
                <a:latin typeface="Verdana" panose="020B0604030504040204" pitchFamily="34" charset="0"/>
                <a:ea typeface="Verdana" panose="020B0604030504040204" pitchFamily="34" charset="0"/>
              </a:rPr>
              <a:t>Director de Servicios Turísticos</a:t>
            </a:r>
            <a:endParaRPr lang="es-MX" dirty="0">
              <a:solidFill>
                <a:schemeClr val="bg1"/>
              </a:solidFill>
              <a:latin typeface="Verdana" panose="020B0604030504040204" pitchFamily="34" charset="0"/>
              <a:ea typeface="Verdana" panose="020B0604030504040204" pitchFamily="34" charset="0"/>
            </a:endParaRPr>
          </a:p>
        </p:txBody>
      </p:sp>
      <p:pic>
        <p:nvPicPr>
          <p:cNvPr id="9" name="Gráfico 8">
            <a:extLst>
              <a:ext uri="{FF2B5EF4-FFF2-40B4-BE49-F238E27FC236}">
                <a16:creationId xmlns:a16="http://schemas.microsoft.com/office/drawing/2014/main" id="{B71C009E-8BF7-1324-0A35-02502EDCA4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02717" y="786486"/>
            <a:ext cx="3611095" cy="756319"/>
          </a:xfrm>
          <a:prstGeom prst="rect">
            <a:avLst/>
          </a:prstGeom>
        </p:spPr>
      </p:pic>
      <p:pic>
        <p:nvPicPr>
          <p:cNvPr id="11" name="Gráfico 10">
            <a:extLst>
              <a:ext uri="{FF2B5EF4-FFF2-40B4-BE49-F238E27FC236}">
                <a16:creationId xmlns:a16="http://schemas.microsoft.com/office/drawing/2014/main" id="{44A85259-36C6-2FDD-81A3-ED2B40BE939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68893" y="4446493"/>
            <a:ext cx="3278741" cy="1955987"/>
          </a:xfrm>
          <a:prstGeom prst="rect">
            <a:avLst/>
          </a:prstGeom>
        </p:spPr>
      </p:pic>
    </p:spTree>
    <p:extLst>
      <p:ext uri="{BB962C8B-B14F-4D97-AF65-F5344CB8AC3E}">
        <p14:creationId xmlns:p14="http://schemas.microsoft.com/office/powerpoint/2010/main" val="4236626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DDC0DE0C-0F35-BAD8-68B1-03E3C2C361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pic>
        <p:nvPicPr>
          <p:cNvPr id="12" name="Gráfico 11">
            <a:extLst>
              <a:ext uri="{FF2B5EF4-FFF2-40B4-BE49-F238E27FC236}">
                <a16:creationId xmlns:a16="http://schemas.microsoft.com/office/drawing/2014/main" id="{8A4A9C3F-2EF6-558F-19FB-8ADB27CEC9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8523" y="118387"/>
            <a:ext cx="4046725" cy="844491"/>
          </a:xfrm>
          <a:prstGeom prst="rect">
            <a:avLst/>
          </a:prstGeom>
        </p:spPr>
      </p:pic>
      <p:pic>
        <p:nvPicPr>
          <p:cNvPr id="14" name="Gráfico 13">
            <a:extLst>
              <a:ext uri="{FF2B5EF4-FFF2-40B4-BE49-F238E27FC236}">
                <a16:creationId xmlns:a16="http://schemas.microsoft.com/office/drawing/2014/main" id="{086F8C8D-D162-2D7F-7FF2-29B628A6113D}"/>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9704" t="38810" r="5895" b="30091"/>
          <a:stretch/>
        </p:blipFill>
        <p:spPr>
          <a:xfrm>
            <a:off x="9488979" y="5804122"/>
            <a:ext cx="2599765" cy="1053878"/>
          </a:xfrm>
          <a:prstGeom prst="rect">
            <a:avLst/>
          </a:prstGeom>
        </p:spPr>
      </p:pic>
      <p:pic>
        <p:nvPicPr>
          <p:cNvPr id="7" name="Imagen 6" descr="Logo Sectur.pdf">
            <a:extLst>
              <a:ext uri="{FF2B5EF4-FFF2-40B4-BE49-F238E27FC236}">
                <a16:creationId xmlns:a16="http://schemas.microsoft.com/office/drawing/2014/main" id="{AF41CC0D-9C91-CABC-90B7-7D56556B1B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2692" y="-349004"/>
            <a:ext cx="2308241" cy="1783641"/>
          </a:xfrm>
          <a:prstGeom prst="rect">
            <a:avLst/>
          </a:prstGeom>
        </p:spPr>
      </p:pic>
      <p:sp>
        <p:nvSpPr>
          <p:cNvPr id="3" name="Redondear rectángulo de esquina del mismo lado 2">
            <a:extLst>
              <a:ext uri="{FF2B5EF4-FFF2-40B4-BE49-F238E27FC236}">
                <a16:creationId xmlns:a16="http://schemas.microsoft.com/office/drawing/2014/main" id="{240B42D7-F0AA-EF81-3FA6-E754F43DCF69}"/>
              </a:ext>
            </a:extLst>
          </p:cNvPr>
          <p:cNvSpPr/>
          <p:nvPr/>
        </p:nvSpPr>
        <p:spPr>
          <a:xfrm>
            <a:off x="0" y="1052041"/>
            <a:ext cx="9144000" cy="498967"/>
          </a:xfrm>
          <a:prstGeom prst="round2SameRect">
            <a:avLst/>
          </a:prstGeom>
          <a:solidFill>
            <a:srgbClr val="692104"/>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400" dirty="0"/>
              <a:t>Beneficios</a:t>
            </a:r>
          </a:p>
        </p:txBody>
      </p:sp>
      <p:sp>
        <p:nvSpPr>
          <p:cNvPr id="4" name="Rectángulo 3">
            <a:extLst>
              <a:ext uri="{FF2B5EF4-FFF2-40B4-BE49-F238E27FC236}">
                <a16:creationId xmlns:a16="http://schemas.microsoft.com/office/drawing/2014/main" id="{7D982558-1D26-D5B2-9D76-D870129B5766}"/>
              </a:ext>
            </a:extLst>
          </p:cNvPr>
          <p:cNvSpPr/>
          <p:nvPr/>
        </p:nvSpPr>
        <p:spPr>
          <a:xfrm>
            <a:off x="25554" y="1753830"/>
            <a:ext cx="9118446" cy="3139321"/>
          </a:xfrm>
          <a:prstGeom prst="rect">
            <a:avLst/>
          </a:prstGeom>
        </p:spPr>
        <p:txBody>
          <a:bodyPr wrap="square">
            <a:spAutoFit/>
          </a:bodyPr>
          <a:lstStyle/>
          <a:p>
            <a:pPr algn="just" defTabSz="914400">
              <a:buClr>
                <a:srgbClr val="F79646">
                  <a:lumMod val="75000"/>
                </a:srgbClr>
              </a:buClr>
              <a:defRPr/>
            </a:pPr>
            <a:endParaRPr lang="es-MX" kern="0" dirty="0">
              <a:solidFill>
                <a:prstClr val="black"/>
              </a:solidFill>
              <a:ea typeface="Arial Unicode MS" panose="020B0604020202020204" pitchFamily="34" charset="-128"/>
              <a:cs typeface="Arial Unicode MS" panose="020B0604020202020204" pitchFamily="34" charset="-128"/>
            </a:endParaRPr>
          </a:p>
          <a:p>
            <a:pPr marL="342900" indent="-342900" algn="just">
              <a:buClr>
                <a:srgbClr val="F79646">
                  <a:lumMod val="75000"/>
                </a:srgbClr>
              </a:buClr>
              <a:buFont typeface="Courier New" panose="02070309020205020404" pitchFamily="49" charset="0"/>
              <a:buChar char="o"/>
              <a:defRPr/>
            </a:pPr>
            <a:r>
              <a:rPr lang="es-MX" kern="0" dirty="0">
                <a:solidFill>
                  <a:prstClr val="black"/>
                </a:solidFill>
                <a:ea typeface="Arial Unicode MS" panose="020B0604020202020204" pitchFamily="34" charset="-128"/>
                <a:cs typeface="Arial Unicode MS" panose="020B0604020202020204" pitchFamily="34" charset="-128"/>
              </a:rPr>
              <a:t>Acceso a programas de calidad como : Moderniza, Distintivo H, Punto Limpio, entre otros.</a:t>
            </a:r>
          </a:p>
          <a:p>
            <a:pPr marL="800100" lvl="1" indent="-342900" algn="just">
              <a:buClr>
                <a:srgbClr val="F79646">
                  <a:lumMod val="75000"/>
                </a:srgbClr>
              </a:buClr>
              <a:buFont typeface="Courier New" panose="02070309020205020404" pitchFamily="49" charset="0"/>
              <a:buChar char="o"/>
              <a:defRPr/>
            </a:pPr>
            <a:r>
              <a:rPr lang="es-MX" kern="0" dirty="0">
                <a:solidFill>
                  <a:prstClr val="black"/>
                </a:solidFill>
                <a:ea typeface="Arial Unicode MS" panose="020B0604020202020204" pitchFamily="34" charset="-128"/>
                <a:cs typeface="Arial Unicode MS" panose="020B0604020202020204" pitchFamily="34" charset="-128"/>
                <a:hlinkClick r:id="rId8"/>
              </a:rPr>
              <a:t>https://certificacion.veracruz.mx</a:t>
            </a:r>
            <a:r>
              <a:rPr lang="es-MX" kern="0" dirty="0">
                <a:solidFill>
                  <a:prstClr val="black"/>
                </a:solidFill>
                <a:ea typeface="Arial Unicode MS" panose="020B0604020202020204" pitchFamily="34" charset="-128"/>
                <a:cs typeface="Arial Unicode MS" panose="020B0604020202020204" pitchFamily="34" charset="-128"/>
              </a:rPr>
              <a:t> </a:t>
            </a:r>
          </a:p>
          <a:p>
            <a:pPr marL="342900" lvl="0" indent="-342900" algn="just" defTabSz="914400">
              <a:buClr>
                <a:srgbClr val="F79646">
                  <a:lumMod val="75000"/>
                </a:srgbClr>
              </a:buClr>
              <a:buFont typeface="Courier New" panose="02070309020205020404" pitchFamily="49" charset="0"/>
              <a:buChar char="o"/>
              <a:defRPr/>
            </a:pPr>
            <a:endParaRPr lang="es-MX" sz="1800" kern="0" dirty="0">
              <a:solidFill>
                <a:prstClr val="black"/>
              </a:solidFill>
              <a:ea typeface="Arial Unicode MS" panose="020B0604020202020204" pitchFamily="34" charset="-128"/>
              <a:cs typeface="Arial Unicode MS" panose="020B0604020202020204" pitchFamily="34" charset="-128"/>
            </a:endParaRPr>
          </a:p>
          <a:p>
            <a:pPr marL="342900" lvl="0" indent="-342900" algn="just" defTabSz="914400">
              <a:buClr>
                <a:srgbClr val="F79646">
                  <a:lumMod val="75000"/>
                </a:srgbClr>
              </a:buClr>
              <a:buFont typeface="Courier New" panose="02070309020205020404" pitchFamily="49" charset="0"/>
              <a:buChar char="o"/>
              <a:defRPr/>
            </a:pPr>
            <a:r>
              <a:rPr lang="es-MX" sz="1800" kern="0" dirty="0">
                <a:solidFill>
                  <a:prstClr val="black"/>
                </a:solidFill>
                <a:ea typeface="Arial Unicode MS" panose="020B0604020202020204" pitchFamily="34" charset="-128"/>
                <a:cs typeface="Arial Unicode MS" panose="020B0604020202020204" pitchFamily="34" charset="-128"/>
              </a:rPr>
              <a:t>Acceso al catálogo de Productos Turísticos de la SECTUR Estatal</a:t>
            </a:r>
          </a:p>
          <a:p>
            <a:pPr marL="800100" lvl="1" indent="-342900" algn="just" defTabSz="914400">
              <a:buClr>
                <a:srgbClr val="F79646">
                  <a:lumMod val="75000"/>
                </a:srgbClr>
              </a:buClr>
              <a:buFont typeface="Courier New" panose="02070309020205020404" pitchFamily="49" charset="0"/>
              <a:buChar char="o"/>
              <a:defRPr/>
            </a:pPr>
            <a:r>
              <a:rPr lang="es-MX" kern="0" dirty="0">
                <a:solidFill>
                  <a:prstClr val="black"/>
                </a:solidFill>
                <a:ea typeface="Arial Unicode MS" panose="020B0604020202020204" pitchFamily="34" charset="-128"/>
                <a:cs typeface="Arial Unicode MS" panose="020B0604020202020204" pitchFamily="34" charset="-128"/>
                <a:hlinkClick r:id="rId9"/>
              </a:rPr>
              <a:t>https://veracruz.mx/productos.php</a:t>
            </a:r>
            <a:endParaRPr lang="es-MX" kern="0" dirty="0">
              <a:solidFill>
                <a:prstClr val="black"/>
              </a:solidFill>
              <a:ea typeface="Arial Unicode MS" panose="020B0604020202020204" pitchFamily="34" charset="-128"/>
              <a:cs typeface="Arial Unicode MS" panose="020B0604020202020204" pitchFamily="34" charset="-128"/>
            </a:endParaRPr>
          </a:p>
          <a:p>
            <a:pPr marL="800100" lvl="1" indent="-342900" algn="just" defTabSz="914400">
              <a:buClr>
                <a:srgbClr val="F79646">
                  <a:lumMod val="75000"/>
                </a:srgbClr>
              </a:buClr>
              <a:buFont typeface="Courier New" panose="02070309020205020404" pitchFamily="49" charset="0"/>
              <a:buChar char="o"/>
              <a:defRPr/>
            </a:pPr>
            <a:endParaRPr lang="es-MX" kern="0" dirty="0">
              <a:solidFill>
                <a:prstClr val="black"/>
              </a:solidFill>
              <a:ea typeface="Arial Unicode MS" panose="020B0604020202020204" pitchFamily="34" charset="-128"/>
              <a:cs typeface="Arial Unicode MS" panose="020B0604020202020204" pitchFamily="34" charset="-128"/>
            </a:endParaRPr>
          </a:p>
          <a:p>
            <a:pPr marL="342900" lvl="0" indent="-342900" algn="just" defTabSz="914400">
              <a:buClr>
                <a:srgbClr val="F79646">
                  <a:lumMod val="75000"/>
                </a:srgbClr>
              </a:buClr>
              <a:buFont typeface="Courier New" panose="02070309020205020404" pitchFamily="49" charset="0"/>
              <a:buChar char="o"/>
              <a:defRPr/>
            </a:pPr>
            <a:endParaRPr lang="es-MX" kern="0" dirty="0">
              <a:solidFill>
                <a:prstClr val="black"/>
              </a:solidFill>
              <a:ea typeface="Arial Unicode MS" panose="020B0604020202020204" pitchFamily="34" charset="-128"/>
              <a:cs typeface="Arial Unicode MS" panose="020B0604020202020204" pitchFamily="34" charset="-128"/>
            </a:endParaRPr>
          </a:p>
          <a:p>
            <a:pPr marL="342900" lvl="0" indent="-342900" algn="just" defTabSz="914400">
              <a:buClr>
                <a:srgbClr val="F79646">
                  <a:lumMod val="75000"/>
                </a:srgbClr>
              </a:buClr>
              <a:buFont typeface="Courier New" panose="02070309020205020404" pitchFamily="49" charset="0"/>
              <a:buChar char="o"/>
              <a:defRPr/>
            </a:pPr>
            <a:r>
              <a:rPr lang="es-MX" kern="0" dirty="0">
                <a:solidFill>
                  <a:prstClr val="black"/>
                </a:solidFill>
                <a:ea typeface="Arial Unicode MS" panose="020B0604020202020204" pitchFamily="34" charset="-128"/>
                <a:cs typeface="Arial Unicode MS" panose="020B0604020202020204" pitchFamily="34" charset="-128"/>
              </a:rPr>
              <a:t>Para el  caso de los establecimientos de hospedaje, podrán inicar el trámite del  sistema de  clasificación hotelera</a:t>
            </a:r>
            <a:endParaRPr lang="es-MX" sz="1800" kern="0" dirty="0">
              <a:solidFill>
                <a:prstClr val="black"/>
              </a:solidFill>
              <a:ea typeface="Arial Unicode MS" panose="020B0604020202020204" pitchFamily="34" charset="-128"/>
              <a:cs typeface="Arial Unicode MS" panose="020B0604020202020204" pitchFamily="34" charset="-128"/>
            </a:endParaRPr>
          </a:p>
          <a:p>
            <a:pPr lvl="0" algn="just" defTabSz="914400">
              <a:buClr>
                <a:srgbClr val="F79646">
                  <a:lumMod val="75000"/>
                </a:srgbClr>
              </a:buClr>
              <a:defRPr/>
            </a:pPr>
            <a:endParaRPr lang="es-MX" sz="1800" kern="0" dirty="0">
              <a:solidFill>
                <a:prstClr val="black"/>
              </a:solidFill>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4225776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DDC0DE0C-0F35-BAD8-68B1-03E3C2C361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pic>
        <p:nvPicPr>
          <p:cNvPr id="12" name="Gráfico 11">
            <a:extLst>
              <a:ext uri="{FF2B5EF4-FFF2-40B4-BE49-F238E27FC236}">
                <a16:creationId xmlns:a16="http://schemas.microsoft.com/office/drawing/2014/main" id="{8A4A9C3F-2EF6-558F-19FB-8ADB27CEC9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8523" y="118387"/>
            <a:ext cx="4046725" cy="844491"/>
          </a:xfrm>
          <a:prstGeom prst="rect">
            <a:avLst/>
          </a:prstGeom>
        </p:spPr>
      </p:pic>
      <p:pic>
        <p:nvPicPr>
          <p:cNvPr id="14" name="Gráfico 13">
            <a:extLst>
              <a:ext uri="{FF2B5EF4-FFF2-40B4-BE49-F238E27FC236}">
                <a16:creationId xmlns:a16="http://schemas.microsoft.com/office/drawing/2014/main" id="{086F8C8D-D162-2D7F-7FF2-29B628A6113D}"/>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9704" t="38810" r="5895" b="30091"/>
          <a:stretch/>
        </p:blipFill>
        <p:spPr>
          <a:xfrm>
            <a:off x="9488979" y="5804122"/>
            <a:ext cx="2599765" cy="1053878"/>
          </a:xfrm>
          <a:prstGeom prst="rect">
            <a:avLst/>
          </a:prstGeom>
        </p:spPr>
      </p:pic>
      <p:pic>
        <p:nvPicPr>
          <p:cNvPr id="7" name="Imagen 6" descr="Logo Sectur.pdf">
            <a:extLst>
              <a:ext uri="{FF2B5EF4-FFF2-40B4-BE49-F238E27FC236}">
                <a16:creationId xmlns:a16="http://schemas.microsoft.com/office/drawing/2014/main" id="{AF41CC0D-9C91-CABC-90B7-7D56556B1B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2692" y="-349004"/>
            <a:ext cx="2308241" cy="1783641"/>
          </a:xfrm>
          <a:prstGeom prst="rect">
            <a:avLst/>
          </a:prstGeom>
        </p:spPr>
      </p:pic>
      <p:sp>
        <p:nvSpPr>
          <p:cNvPr id="4" name="Rectángulo 3">
            <a:extLst>
              <a:ext uri="{FF2B5EF4-FFF2-40B4-BE49-F238E27FC236}">
                <a16:creationId xmlns:a16="http://schemas.microsoft.com/office/drawing/2014/main" id="{373FF529-9A57-4AE0-2756-CFE42ADFB344}"/>
              </a:ext>
            </a:extLst>
          </p:cNvPr>
          <p:cNvSpPr/>
          <p:nvPr/>
        </p:nvSpPr>
        <p:spPr>
          <a:xfrm>
            <a:off x="1934233" y="1643896"/>
            <a:ext cx="5275534" cy="3570208"/>
          </a:xfrm>
          <a:prstGeom prst="rect">
            <a:avLst/>
          </a:prstGeom>
        </p:spPr>
        <p:txBody>
          <a:bodyPr wrap="square">
            <a:spAutoFit/>
          </a:bodyPr>
          <a:lstStyle/>
          <a:p>
            <a:pPr algn="ctr"/>
            <a:r>
              <a:rPr lang="es-MX" sz="2800" b="1" dirty="0">
                <a:solidFill>
                  <a:srgbClr val="7C0000"/>
                </a:solidFill>
              </a:rPr>
              <a:t>DATOS DE CONTACTO </a:t>
            </a:r>
          </a:p>
          <a:p>
            <a:pPr algn="ctr"/>
            <a:endParaRPr lang="es-MX" dirty="0"/>
          </a:p>
          <a:p>
            <a:pPr algn="ctr"/>
            <a:r>
              <a:rPr lang="es-MX" b="1" dirty="0"/>
              <a:t>Lic. Lucia Vázquez Méndez </a:t>
            </a:r>
          </a:p>
          <a:p>
            <a:pPr algn="ctr"/>
            <a:r>
              <a:rPr lang="es-MX" dirty="0"/>
              <a:t>Encargada del RNT y SCH en el Estado site.dgst@gmail.com</a:t>
            </a:r>
          </a:p>
          <a:p>
            <a:pPr algn="ctr"/>
            <a:r>
              <a:rPr lang="es-MX" dirty="0"/>
              <a:t>(228) 812 7585 Ext. 32220</a:t>
            </a:r>
          </a:p>
          <a:p>
            <a:pPr algn="ctr"/>
            <a:endParaRPr lang="es-MX" dirty="0"/>
          </a:p>
          <a:p>
            <a:pPr algn="ctr"/>
            <a:endParaRPr lang="es-MX" dirty="0"/>
          </a:p>
          <a:p>
            <a:pPr algn="ctr"/>
            <a:r>
              <a:rPr lang="es-MX" b="1" dirty="0"/>
              <a:t>Dr. Omar Castro Prado </a:t>
            </a:r>
          </a:p>
          <a:p>
            <a:pPr algn="ctr"/>
            <a:r>
              <a:rPr lang="es-MX" dirty="0"/>
              <a:t>Director de Servicios Turísticos ocastrop@veracruz.gob.mx </a:t>
            </a:r>
          </a:p>
          <a:p>
            <a:pPr algn="ctr"/>
            <a:r>
              <a:rPr lang="es-MX" dirty="0"/>
              <a:t>(228) 812 7585 Ext. 2230 </a:t>
            </a:r>
            <a:endParaRPr lang="es-MX" dirty="0">
              <a:effectLst/>
            </a:endParaRPr>
          </a:p>
        </p:txBody>
      </p:sp>
    </p:spTree>
    <p:extLst>
      <p:ext uri="{BB962C8B-B14F-4D97-AF65-F5344CB8AC3E}">
        <p14:creationId xmlns:p14="http://schemas.microsoft.com/office/powerpoint/2010/main" val="3731173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DDC0DE0C-0F35-BAD8-68B1-03E3C2C361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pic>
        <p:nvPicPr>
          <p:cNvPr id="12" name="Gráfico 11">
            <a:extLst>
              <a:ext uri="{FF2B5EF4-FFF2-40B4-BE49-F238E27FC236}">
                <a16:creationId xmlns:a16="http://schemas.microsoft.com/office/drawing/2014/main" id="{8A4A9C3F-2EF6-558F-19FB-8ADB27CEC9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8523" y="118387"/>
            <a:ext cx="4046725" cy="844491"/>
          </a:xfrm>
          <a:prstGeom prst="rect">
            <a:avLst/>
          </a:prstGeom>
        </p:spPr>
      </p:pic>
      <p:pic>
        <p:nvPicPr>
          <p:cNvPr id="14" name="Gráfico 13">
            <a:extLst>
              <a:ext uri="{FF2B5EF4-FFF2-40B4-BE49-F238E27FC236}">
                <a16:creationId xmlns:a16="http://schemas.microsoft.com/office/drawing/2014/main" id="{086F8C8D-D162-2D7F-7FF2-29B628A6113D}"/>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9704" t="38810" r="5895" b="30091"/>
          <a:stretch/>
        </p:blipFill>
        <p:spPr>
          <a:xfrm>
            <a:off x="9488979" y="5804122"/>
            <a:ext cx="2599765" cy="1053878"/>
          </a:xfrm>
          <a:prstGeom prst="rect">
            <a:avLst/>
          </a:prstGeom>
        </p:spPr>
      </p:pic>
      <p:pic>
        <p:nvPicPr>
          <p:cNvPr id="7" name="Imagen 6" descr="Logo Sectur.pdf">
            <a:extLst>
              <a:ext uri="{FF2B5EF4-FFF2-40B4-BE49-F238E27FC236}">
                <a16:creationId xmlns:a16="http://schemas.microsoft.com/office/drawing/2014/main" id="{AF41CC0D-9C91-CABC-90B7-7D56556B1B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2692" y="-349004"/>
            <a:ext cx="2308241" cy="1783641"/>
          </a:xfrm>
          <a:prstGeom prst="rect">
            <a:avLst/>
          </a:prstGeom>
        </p:spPr>
      </p:pic>
      <p:sp>
        <p:nvSpPr>
          <p:cNvPr id="9" name="Redondear rectángulo de esquina del mismo lado 8">
            <a:extLst>
              <a:ext uri="{FF2B5EF4-FFF2-40B4-BE49-F238E27FC236}">
                <a16:creationId xmlns:a16="http://schemas.microsoft.com/office/drawing/2014/main" id="{0846C015-4208-3C09-73FA-4E68417BD2BA}"/>
              </a:ext>
            </a:extLst>
          </p:cNvPr>
          <p:cNvSpPr/>
          <p:nvPr/>
        </p:nvSpPr>
        <p:spPr>
          <a:xfrm>
            <a:off x="0" y="1248030"/>
            <a:ext cx="9144000" cy="498967"/>
          </a:xfrm>
          <a:prstGeom prst="round2SameRect">
            <a:avLst/>
          </a:prstGeom>
          <a:solidFill>
            <a:srgbClr val="692104"/>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400" dirty="0"/>
              <a:t>¿Qué es el Registro Nacional de Turismo?</a:t>
            </a:r>
          </a:p>
        </p:txBody>
      </p:sp>
      <p:sp>
        <p:nvSpPr>
          <p:cNvPr id="10" name="Rectángulo 9">
            <a:extLst>
              <a:ext uri="{FF2B5EF4-FFF2-40B4-BE49-F238E27FC236}">
                <a16:creationId xmlns:a16="http://schemas.microsoft.com/office/drawing/2014/main" id="{81337B97-FEF6-25F3-EE3E-9622B2719125}"/>
              </a:ext>
            </a:extLst>
          </p:cNvPr>
          <p:cNvSpPr/>
          <p:nvPr/>
        </p:nvSpPr>
        <p:spPr>
          <a:xfrm>
            <a:off x="266285" y="2165635"/>
            <a:ext cx="8586955" cy="1531510"/>
          </a:xfrm>
          <a:prstGeom prst="rect">
            <a:avLst/>
          </a:prstGeom>
        </p:spPr>
        <p:txBody>
          <a:bodyPr wrap="square">
            <a:spAutoFit/>
          </a:bodyPr>
          <a:lstStyle/>
          <a:p>
            <a:pPr algn="just">
              <a:lnSpc>
                <a:spcPct val="150000"/>
              </a:lnSpc>
            </a:pPr>
            <a:r>
              <a:rPr lang="es-MX" sz="1600" dirty="0">
                <a:solidFill>
                  <a:srgbClr val="545454"/>
                </a:solidFill>
              </a:rPr>
              <a:t>Es el catálogo público de prestadores de servicios turísticos en el país, el cual constituye el mecanismo por el que el Ejecutivo Federal, los Estados y Municipios, podrán contar con información sobre los prestadores de servicios turísticos a nivel nacional, con objeto de conocer mejor el mercado turístico y establecer comunicación con las empresas cuando se </a:t>
            </a:r>
            <a:r>
              <a:rPr lang="es-MX" sz="1600" dirty="0"/>
              <a:t>requiera (Art. 46 de la Ley General de Turismo)</a:t>
            </a:r>
          </a:p>
        </p:txBody>
      </p:sp>
    </p:spTree>
    <p:extLst>
      <p:ext uri="{BB962C8B-B14F-4D97-AF65-F5344CB8AC3E}">
        <p14:creationId xmlns:p14="http://schemas.microsoft.com/office/powerpoint/2010/main" val="1780000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DDC0DE0C-0F35-BAD8-68B1-03E3C2C361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pic>
        <p:nvPicPr>
          <p:cNvPr id="12" name="Gráfico 11">
            <a:extLst>
              <a:ext uri="{FF2B5EF4-FFF2-40B4-BE49-F238E27FC236}">
                <a16:creationId xmlns:a16="http://schemas.microsoft.com/office/drawing/2014/main" id="{8A4A9C3F-2EF6-558F-19FB-8ADB27CEC9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8523" y="118387"/>
            <a:ext cx="4046725" cy="844491"/>
          </a:xfrm>
          <a:prstGeom prst="rect">
            <a:avLst/>
          </a:prstGeom>
        </p:spPr>
      </p:pic>
      <p:pic>
        <p:nvPicPr>
          <p:cNvPr id="14" name="Gráfico 13">
            <a:extLst>
              <a:ext uri="{FF2B5EF4-FFF2-40B4-BE49-F238E27FC236}">
                <a16:creationId xmlns:a16="http://schemas.microsoft.com/office/drawing/2014/main" id="{086F8C8D-D162-2D7F-7FF2-29B628A6113D}"/>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9704" t="38810" r="5895" b="30091"/>
          <a:stretch/>
        </p:blipFill>
        <p:spPr>
          <a:xfrm>
            <a:off x="9488979" y="5804122"/>
            <a:ext cx="2599765" cy="1053878"/>
          </a:xfrm>
          <a:prstGeom prst="rect">
            <a:avLst/>
          </a:prstGeom>
        </p:spPr>
      </p:pic>
      <p:pic>
        <p:nvPicPr>
          <p:cNvPr id="7" name="Imagen 6" descr="Logo Sectur.pdf">
            <a:extLst>
              <a:ext uri="{FF2B5EF4-FFF2-40B4-BE49-F238E27FC236}">
                <a16:creationId xmlns:a16="http://schemas.microsoft.com/office/drawing/2014/main" id="{AF41CC0D-9C91-CABC-90B7-7D56556B1B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2692" y="-349004"/>
            <a:ext cx="2308241" cy="1783641"/>
          </a:xfrm>
          <a:prstGeom prst="rect">
            <a:avLst/>
          </a:prstGeom>
        </p:spPr>
      </p:pic>
      <p:sp>
        <p:nvSpPr>
          <p:cNvPr id="2" name="Redondear rectángulo de esquina del mismo lado 1">
            <a:extLst>
              <a:ext uri="{FF2B5EF4-FFF2-40B4-BE49-F238E27FC236}">
                <a16:creationId xmlns:a16="http://schemas.microsoft.com/office/drawing/2014/main" id="{77C7FC21-72E5-BC45-D35B-DE6DBB6AE2C2}"/>
              </a:ext>
            </a:extLst>
          </p:cNvPr>
          <p:cNvSpPr/>
          <p:nvPr/>
        </p:nvSpPr>
        <p:spPr>
          <a:xfrm>
            <a:off x="0" y="1248030"/>
            <a:ext cx="9144000" cy="498967"/>
          </a:xfrm>
          <a:prstGeom prst="round2SameRect">
            <a:avLst/>
          </a:prstGeom>
          <a:solidFill>
            <a:srgbClr val="692104"/>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400" dirty="0"/>
              <a:t>Fundamento Legal</a:t>
            </a:r>
          </a:p>
        </p:txBody>
      </p:sp>
      <p:sp>
        <p:nvSpPr>
          <p:cNvPr id="3" name="Rectángulo 2">
            <a:extLst>
              <a:ext uri="{FF2B5EF4-FFF2-40B4-BE49-F238E27FC236}">
                <a16:creationId xmlns:a16="http://schemas.microsoft.com/office/drawing/2014/main" id="{F618C49C-A73D-31A0-8830-13FF70ECC781}"/>
              </a:ext>
            </a:extLst>
          </p:cNvPr>
          <p:cNvSpPr/>
          <p:nvPr/>
        </p:nvSpPr>
        <p:spPr>
          <a:xfrm>
            <a:off x="0" y="1428459"/>
            <a:ext cx="9539111" cy="5594160"/>
          </a:xfrm>
          <a:prstGeom prst="rect">
            <a:avLst/>
          </a:prstGeom>
        </p:spPr>
        <p:txBody>
          <a:bodyPr wrap="square">
            <a:spAutoFit/>
          </a:bodyPr>
          <a:lstStyle/>
          <a:p>
            <a:pPr algn="just">
              <a:lnSpc>
                <a:spcPct val="150000"/>
              </a:lnSpc>
            </a:pPr>
            <a:endParaRPr lang="es-MX" sz="1600" dirty="0">
              <a:solidFill>
                <a:srgbClr val="545454"/>
              </a:solidFill>
            </a:endParaRPr>
          </a:p>
          <a:p>
            <a:pPr marL="257175" lvl="0" indent="-257175" algn="just">
              <a:lnSpc>
                <a:spcPct val="150000"/>
              </a:lnSpc>
              <a:buFont typeface="Arial" panose="020B0604020202020204" pitchFamily="34" charset="0"/>
              <a:buChar char="•"/>
            </a:pPr>
            <a:r>
              <a:rPr lang="es-MX" sz="1600" b="1" dirty="0">
                <a:solidFill>
                  <a:srgbClr val="545454"/>
                </a:solidFill>
              </a:rPr>
              <a:t>Ley General de Turismo. </a:t>
            </a:r>
            <a:r>
              <a:rPr lang="es-MX" sz="1600" dirty="0">
                <a:solidFill>
                  <a:srgbClr val="545454"/>
                </a:solidFill>
              </a:rPr>
              <a:t>En su artículo 48 señala que, la inscripción al Registro Nacional de Turismo (RNT) es obligatoria para los Prestadores de Servicios Turísticos (PST)  quienes deberán cumplir con la información que determine el Reglamento.</a:t>
            </a:r>
          </a:p>
          <a:p>
            <a:pPr lvl="0" algn="just">
              <a:lnSpc>
                <a:spcPct val="150000"/>
              </a:lnSpc>
            </a:pPr>
            <a:endParaRPr lang="es-MX" sz="1600" dirty="0">
              <a:solidFill>
                <a:srgbClr val="545454"/>
              </a:solidFill>
            </a:endParaRPr>
          </a:p>
          <a:p>
            <a:pPr marL="257175" lvl="0" indent="-257175" algn="just">
              <a:lnSpc>
                <a:spcPct val="150000"/>
              </a:lnSpc>
              <a:buFont typeface="Arial" panose="020B0604020202020204" pitchFamily="34" charset="0"/>
              <a:buChar char="•"/>
            </a:pPr>
            <a:r>
              <a:rPr lang="es-MX" sz="1600" b="1" dirty="0">
                <a:solidFill>
                  <a:srgbClr val="545454"/>
                </a:solidFill>
              </a:rPr>
              <a:t>Reglamento de la Ley General de Turismo</a:t>
            </a:r>
            <a:r>
              <a:rPr lang="es-MX" sz="1600" dirty="0">
                <a:solidFill>
                  <a:srgbClr val="545454"/>
                </a:solidFill>
              </a:rPr>
              <a:t>. En su artículo 83 señala  que es de carácter obligatorio  la inscripción al RNT por parte de los prestadores de servicios turísticos.</a:t>
            </a:r>
          </a:p>
          <a:p>
            <a:pPr marL="257175" indent="-257175" algn="just">
              <a:lnSpc>
                <a:spcPct val="150000"/>
              </a:lnSpc>
              <a:buFont typeface="Arial" panose="020B0604020202020204" pitchFamily="34" charset="0"/>
              <a:buChar char="•"/>
            </a:pPr>
            <a:endParaRPr lang="es-MX" sz="1600" b="1" dirty="0">
              <a:solidFill>
                <a:srgbClr val="545454"/>
              </a:solidFill>
            </a:endParaRPr>
          </a:p>
          <a:p>
            <a:pPr marL="257175" indent="-257175" algn="just">
              <a:lnSpc>
                <a:spcPct val="150000"/>
              </a:lnSpc>
              <a:buFont typeface="Arial" panose="020B0604020202020204" pitchFamily="34" charset="0"/>
              <a:buChar char="•"/>
            </a:pPr>
            <a:r>
              <a:rPr lang="es-MX" sz="1600" b="1" dirty="0">
                <a:solidFill>
                  <a:srgbClr val="545454"/>
                </a:solidFill>
              </a:rPr>
              <a:t>Ley de Turismo del Estado de Veracruz de Ignacio de la Llave</a:t>
            </a:r>
            <a:r>
              <a:rPr lang="es-MX" sz="1600" dirty="0">
                <a:solidFill>
                  <a:srgbClr val="545454"/>
                </a:solidFill>
              </a:rPr>
              <a:t>. </a:t>
            </a:r>
          </a:p>
          <a:p>
            <a:pPr marL="714375" lvl="1" indent="-257175" algn="just">
              <a:lnSpc>
                <a:spcPct val="150000"/>
              </a:lnSpc>
              <a:buFont typeface="Arial" panose="020B0604020202020204" pitchFamily="34" charset="0"/>
              <a:buChar char="•"/>
            </a:pPr>
            <a:r>
              <a:rPr lang="es-MX" sz="1600" dirty="0">
                <a:solidFill>
                  <a:srgbClr val="545454"/>
                </a:solidFill>
              </a:rPr>
              <a:t>En su artículo 21 señala que, los Consejos Municipales deben promover  la inscripción al Registro Nacional de Turismo (RNT) para los Prestadores de Servicios Turísticos (PST).</a:t>
            </a:r>
          </a:p>
          <a:p>
            <a:pPr marL="714375" lvl="1" indent="-257175" algn="just">
              <a:lnSpc>
                <a:spcPct val="150000"/>
              </a:lnSpc>
              <a:buFont typeface="Arial" panose="020B0604020202020204" pitchFamily="34" charset="0"/>
              <a:buChar char="•"/>
            </a:pPr>
            <a:r>
              <a:rPr lang="es-MX" sz="1600" dirty="0">
                <a:solidFill>
                  <a:srgbClr val="545454"/>
                </a:solidFill>
              </a:rPr>
              <a:t>Artículo 97 señala las oblicaciones de los prestadores de servicios turísticos, </a:t>
            </a:r>
          </a:p>
          <a:p>
            <a:pPr lvl="1" algn="just">
              <a:lnSpc>
                <a:spcPct val="150000"/>
              </a:lnSpc>
            </a:pPr>
            <a:r>
              <a:rPr lang="es-MX" sz="1600" dirty="0">
                <a:solidFill>
                  <a:srgbClr val="545454"/>
                </a:solidFill>
              </a:rPr>
              <a:t> Párrafo IV, “ Inscribirse en el Registro Nacional de Turismo”.</a:t>
            </a:r>
          </a:p>
          <a:p>
            <a:pPr marL="714375" lvl="1" indent="-257175" algn="just">
              <a:lnSpc>
                <a:spcPct val="150000"/>
              </a:lnSpc>
              <a:buFont typeface="Arial" panose="020B0604020202020204" pitchFamily="34" charset="0"/>
              <a:buChar char="•"/>
            </a:pPr>
            <a:endParaRPr lang="es-MX" sz="1600" dirty="0">
              <a:solidFill>
                <a:srgbClr val="545454"/>
              </a:solidFill>
            </a:endParaRPr>
          </a:p>
          <a:p>
            <a:pPr marL="257175" indent="-257175" algn="just">
              <a:lnSpc>
                <a:spcPct val="150000"/>
              </a:lnSpc>
              <a:buFont typeface="Arial" panose="020B0604020202020204" pitchFamily="34" charset="0"/>
              <a:buChar char="•"/>
            </a:pPr>
            <a:endParaRPr lang="es-MX" sz="1600" dirty="0">
              <a:solidFill>
                <a:srgbClr val="545454"/>
              </a:solidFill>
            </a:endParaRPr>
          </a:p>
        </p:txBody>
      </p:sp>
    </p:spTree>
    <p:extLst>
      <p:ext uri="{BB962C8B-B14F-4D97-AF65-F5344CB8AC3E}">
        <p14:creationId xmlns:p14="http://schemas.microsoft.com/office/powerpoint/2010/main" val="14111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áfico 11">
            <a:extLst>
              <a:ext uri="{FF2B5EF4-FFF2-40B4-BE49-F238E27FC236}">
                <a16:creationId xmlns:a16="http://schemas.microsoft.com/office/drawing/2014/main" id="{8A4A9C3F-2EF6-558F-19FB-8ADB27CEC9D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8523" y="118387"/>
            <a:ext cx="4046725" cy="844491"/>
          </a:xfrm>
          <a:prstGeom prst="rect">
            <a:avLst/>
          </a:prstGeom>
        </p:spPr>
      </p:pic>
      <p:pic>
        <p:nvPicPr>
          <p:cNvPr id="14" name="Gráfico 13">
            <a:extLst>
              <a:ext uri="{FF2B5EF4-FFF2-40B4-BE49-F238E27FC236}">
                <a16:creationId xmlns:a16="http://schemas.microsoft.com/office/drawing/2014/main" id="{086F8C8D-D162-2D7F-7FF2-29B628A6113D}"/>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9704" t="38810" r="5895" b="30091"/>
          <a:stretch/>
        </p:blipFill>
        <p:spPr>
          <a:xfrm>
            <a:off x="9488979" y="5804122"/>
            <a:ext cx="2599765" cy="1053878"/>
          </a:xfrm>
          <a:prstGeom prst="rect">
            <a:avLst/>
          </a:prstGeom>
        </p:spPr>
      </p:pic>
      <p:pic>
        <p:nvPicPr>
          <p:cNvPr id="7" name="Imagen 6" descr="Logo Sectur.pdf">
            <a:extLst>
              <a:ext uri="{FF2B5EF4-FFF2-40B4-BE49-F238E27FC236}">
                <a16:creationId xmlns:a16="http://schemas.microsoft.com/office/drawing/2014/main" id="{AF41CC0D-9C91-CABC-90B7-7D56556B1BA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82692" y="-349004"/>
            <a:ext cx="2308241" cy="1783641"/>
          </a:xfrm>
          <a:prstGeom prst="rect">
            <a:avLst/>
          </a:prstGeom>
        </p:spPr>
      </p:pic>
      <p:sp>
        <p:nvSpPr>
          <p:cNvPr id="2" name="Redondear rectángulo de esquina del mismo lado 1">
            <a:extLst>
              <a:ext uri="{FF2B5EF4-FFF2-40B4-BE49-F238E27FC236}">
                <a16:creationId xmlns:a16="http://schemas.microsoft.com/office/drawing/2014/main" id="{D38E4F29-CBCD-BB25-6939-FC3AD84DA7C2}"/>
              </a:ext>
            </a:extLst>
          </p:cNvPr>
          <p:cNvSpPr/>
          <p:nvPr/>
        </p:nvSpPr>
        <p:spPr>
          <a:xfrm>
            <a:off x="0" y="1248030"/>
            <a:ext cx="9144000" cy="498967"/>
          </a:xfrm>
          <a:prstGeom prst="round2SameRect">
            <a:avLst/>
          </a:prstGeom>
          <a:solidFill>
            <a:srgbClr val="692104"/>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400" dirty="0"/>
              <a:t>Catálogo de Prestadores de Servicios Turísticos</a:t>
            </a:r>
          </a:p>
        </p:txBody>
      </p:sp>
      <p:sp>
        <p:nvSpPr>
          <p:cNvPr id="3" name="Rectángulo 2">
            <a:extLst>
              <a:ext uri="{FF2B5EF4-FFF2-40B4-BE49-F238E27FC236}">
                <a16:creationId xmlns:a16="http://schemas.microsoft.com/office/drawing/2014/main" id="{BD4C6EB4-E86D-9247-0026-4FA9864208D1}"/>
              </a:ext>
            </a:extLst>
          </p:cNvPr>
          <p:cNvSpPr/>
          <p:nvPr/>
        </p:nvSpPr>
        <p:spPr>
          <a:xfrm>
            <a:off x="255834" y="1884356"/>
            <a:ext cx="4628767" cy="3747501"/>
          </a:xfrm>
          <a:prstGeom prst="rect">
            <a:avLst/>
          </a:prstGeom>
        </p:spPr>
        <p:txBody>
          <a:bodyPr wrap="square">
            <a:spAutoFit/>
          </a:bodyPr>
          <a:lstStyle/>
          <a:p>
            <a:pPr>
              <a:lnSpc>
                <a:spcPct val="150000"/>
              </a:lnSpc>
            </a:pPr>
            <a:r>
              <a:rPr lang="es-MX" sz="1600" dirty="0">
                <a:solidFill>
                  <a:schemeClr val="tx2">
                    <a:lumMod val="95000"/>
                    <a:lumOff val="5000"/>
                  </a:schemeClr>
                </a:solidFill>
                <a:ea typeface="Times New Roman" pitchFamily="18" charset="0"/>
                <a:cs typeface="Arial" pitchFamily="34" charset="0"/>
              </a:rPr>
              <a:t>I.      </a:t>
            </a:r>
            <a:r>
              <a:rPr lang="es-MX" sz="1600" dirty="0">
                <a:solidFill>
                  <a:schemeClr val="tx2">
                    <a:lumMod val="95000"/>
                    <a:lumOff val="5000"/>
                  </a:schemeClr>
                </a:solidFill>
                <a:cs typeface="Arial" pitchFamily="34" charset="0"/>
              </a:rPr>
              <a:t>Agencia de viajes</a:t>
            </a:r>
          </a:p>
          <a:p>
            <a:pPr>
              <a:lnSpc>
                <a:spcPct val="150000"/>
              </a:lnSpc>
            </a:pPr>
            <a:r>
              <a:rPr lang="es-MX" sz="1600" dirty="0">
                <a:solidFill>
                  <a:schemeClr val="tx2">
                    <a:lumMod val="95000"/>
                    <a:lumOff val="5000"/>
                  </a:schemeClr>
                </a:solidFill>
                <a:cs typeface="Arial" pitchFamily="34" charset="0"/>
              </a:rPr>
              <a:t>II.     Agencia integradora de servicios </a:t>
            </a:r>
          </a:p>
          <a:p>
            <a:pPr>
              <a:lnSpc>
                <a:spcPct val="150000"/>
              </a:lnSpc>
            </a:pPr>
            <a:r>
              <a:rPr lang="es-MX" sz="1600" dirty="0">
                <a:solidFill>
                  <a:schemeClr val="tx2">
                    <a:lumMod val="95000"/>
                    <a:lumOff val="5000"/>
                  </a:schemeClr>
                </a:solidFill>
                <a:cs typeface="Arial" pitchFamily="34" charset="0"/>
              </a:rPr>
              <a:t>III.    Alimentos y bebidas</a:t>
            </a:r>
          </a:p>
          <a:p>
            <a:pPr>
              <a:lnSpc>
                <a:spcPct val="150000"/>
              </a:lnSpc>
            </a:pPr>
            <a:r>
              <a:rPr lang="es-MX" sz="1600" dirty="0">
                <a:solidFill>
                  <a:schemeClr val="tx2">
                    <a:lumMod val="95000"/>
                    <a:lumOff val="5000"/>
                  </a:schemeClr>
                </a:solidFill>
                <a:cs typeface="Arial" pitchFamily="34" charset="0"/>
              </a:rPr>
              <a:t>IV.   Arrendadora de autos</a:t>
            </a:r>
          </a:p>
          <a:p>
            <a:pPr>
              <a:lnSpc>
                <a:spcPct val="150000"/>
              </a:lnSpc>
            </a:pPr>
            <a:r>
              <a:rPr lang="es-MX" sz="1600" dirty="0">
                <a:solidFill>
                  <a:schemeClr val="tx2">
                    <a:lumMod val="95000"/>
                    <a:lumOff val="5000"/>
                  </a:schemeClr>
                </a:solidFill>
                <a:cs typeface="Arial" pitchFamily="34" charset="0"/>
              </a:rPr>
              <a:t>V.    Balneario y parque acuático</a:t>
            </a:r>
          </a:p>
          <a:p>
            <a:pPr>
              <a:lnSpc>
                <a:spcPct val="150000"/>
              </a:lnSpc>
            </a:pPr>
            <a:r>
              <a:rPr lang="es-MX" sz="1600" dirty="0">
                <a:solidFill>
                  <a:schemeClr val="tx2">
                    <a:lumMod val="95000"/>
                    <a:lumOff val="5000"/>
                  </a:schemeClr>
                </a:solidFill>
                <a:cs typeface="Arial" pitchFamily="34" charset="0"/>
              </a:rPr>
              <a:t>VI.   Campo de Golf </a:t>
            </a:r>
          </a:p>
          <a:p>
            <a:pPr>
              <a:lnSpc>
                <a:spcPct val="150000"/>
              </a:lnSpc>
            </a:pPr>
            <a:r>
              <a:rPr lang="es-MX" sz="1600" dirty="0">
                <a:solidFill>
                  <a:schemeClr val="tx2">
                    <a:lumMod val="95000"/>
                    <a:lumOff val="5000"/>
                  </a:schemeClr>
                </a:solidFill>
                <a:ea typeface="Times New Roman" pitchFamily="18" charset="0"/>
                <a:cs typeface="Arial" pitchFamily="34" charset="0"/>
              </a:rPr>
              <a:t>VII.  Guardavida/</a:t>
            </a:r>
            <a:r>
              <a:rPr lang="es-MX" sz="1600" dirty="0" err="1">
                <a:solidFill>
                  <a:schemeClr val="tx2">
                    <a:lumMod val="95000"/>
                    <a:lumOff val="5000"/>
                  </a:schemeClr>
                </a:solidFill>
                <a:ea typeface="Times New Roman" pitchFamily="18" charset="0"/>
                <a:cs typeface="Arial" pitchFamily="34" charset="0"/>
              </a:rPr>
              <a:t>Salvavida</a:t>
            </a:r>
            <a:endParaRPr lang="es-MX" sz="1600" dirty="0">
              <a:solidFill>
                <a:schemeClr val="tx2">
                  <a:lumMod val="95000"/>
                  <a:lumOff val="5000"/>
                </a:schemeClr>
              </a:solidFill>
              <a:ea typeface="Times New Roman" pitchFamily="18" charset="0"/>
              <a:cs typeface="Arial" pitchFamily="34" charset="0"/>
            </a:endParaRPr>
          </a:p>
          <a:p>
            <a:pPr>
              <a:lnSpc>
                <a:spcPct val="150000"/>
              </a:lnSpc>
            </a:pPr>
            <a:r>
              <a:rPr lang="es-MX" sz="1600" dirty="0">
                <a:solidFill>
                  <a:schemeClr val="tx2">
                    <a:lumMod val="95000"/>
                    <a:lumOff val="5000"/>
                  </a:schemeClr>
                </a:solidFill>
                <a:ea typeface="Times New Roman" pitchFamily="18" charset="0"/>
                <a:cs typeface="Arial" pitchFamily="34" charset="0"/>
              </a:rPr>
              <a:t>VIII. Guía de turistas </a:t>
            </a:r>
          </a:p>
          <a:p>
            <a:pPr>
              <a:lnSpc>
                <a:spcPct val="150000"/>
              </a:lnSpc>
            </a:pPr>
            <a:r>
              <a:rPr lang="es-MX" sz="1600" dirty="0">
                <a:solidFill>
                  <a:schemeClr val="tx2">
                    <a:lumMod val="95000"/>
                    <a:lumOff val="5000"/>
                  </a:schemeClr>
                </a:solidFill>
                <a:ea typeface="Times New Roman" pitchFamily="18" charset="0"/>
                <a:cs typeface="Arial" pitchFamily="34" charset="0"/>
              </a:rPr>
              <a:t>(bajo la NOM-08-TUR-2002/NOM-09-TUR-2002)</a:t>
            </a:r>
          </a:p>
          <a:p>
            <a:pPr>
              <a:lnSpc>
                <a:spcPct val="150000"/>
              </a:lnSpc>
            </a:pPr>
            <a:r>
              <a:rPr lang="es-MX" sz="1600" dirty="0">
                <a:solidFill>
                  <a:schemeClr val="tx2">
                    <a:lumMod val="95000"/>
                    <a:lumOff val="5000"/>
                  </a:schemeClr>
                </a:solidFill>
                <a:ea typeface="Times New Roman" pitchFamily="18" charset="0"/>
                <a:cs typeface="Arial" pitchFamily="34" charset="0"/>
              </a:rPr>
              <a:t>IX.   </a:t>
            </a:r>
            <a:r>
              <a:rPr lang="es-MX" sz="1600" dirty="0">
                <a:solidFill>
                  <a:schemeClr val="tx2">
                    <a:lumMod val="95000"/>
                    <a:lumOff val="5000"/>
                  </a:schemeClr>
                </a:solidFill>
                <a:cs typeface="Arial" pitchFamily="34" charset="0"/>
              </a:rPr>
              <a:t>Hospedaje</a:t>
            </a:r>
          </a:p>
        </p:txBody>
      </p:sp>
      <p:sp>
        <p:nvSpPr>
          <p:cNvPr id="6" name="Rectángulo 5">
            <a:extLst>
              <a:ext uri="{FF2B5EF4-FFF2-40B4-BE49-F238E27FC236}">
                <a16:creationId xmlns:a16="http://schemas.microsoft.com/office/drawing/2014/main" id="{BF57D042-A63D-19A2-70FA-9CEA330DCAB1}"/>
              </a:ext>
            </a:extLst>
          </p:cNvPr>
          <p:cNvSpPr/>
          <p:nvPr/>
        </p:nvSpPr>
        <p:spPr>
          <a:xfrm>
            <a:off x="5456687" y="1824407"/>
            <a:ext cx="4628767" cy="3378169"/>
          </a:xfrm>
          <a:prstGeom prst="rect">
            <a:avLst/>
          </a:prstGeom>
        </p:spPr>
        <p:txBody>
          <a:bodyPr wrap="square">
            <a:spAutoFit/>
          </a:bodyPr>
          <a:lstStyle/>
          <a:p>
            <a:pPr>
              <a:lnSpc>
                <a:spcPct val="150000"/>
              </a:lnSpc>
            </a:pPr>
            <a:r>
              <a:rPr lang="es-MX" sz="1600" dirty="0">
                <a:solidFill>
                  <a:schemeClr val="tx2">
                    <a:lumMod val="95000"/>
                    <a:lumOff val="5000"/>
                  </a:schemeClr>
                </a:solidFill>
                <a:cs typeface="Arial" pitchFamily="34" charset="0"/>
              </a:rPr>
              <a:t>X.     Operadora de aventura/naturaleza</a:t>
            </a:r>
          </a:p>
          <a:p>
            <a:pPr>
              <a:lnSpc>
                <a:spcPct val="150000"/>
              </a:lnSpc>
            </a:pPr>
            <a:r>
              <a:rPr lang="es-MX" sz="1600" dirty="0">
                <a:solidFill>
                  <a:schemeClr val="tx2">
                    <a:lumMod val="95000"/>
                    <a:lumOff val="5000"/>
                  </a:schemeClr>
                </a:solidFill>
                <a:cs typeface="Arial" pitchFamily="34" charset="0"/>
              </a:rPr>
              <a:t>XI.    Operadora de buceo</a:t>
            </a:r>
          </a:p>
          <a:p>
            <a:pPr>
              <a:lnSpc>
                <a:spcPct val="150000"/>
              </a:lnSpc>
            </a:pPr>
            <a:r>
              <a:rPr lang="pt-BR" sz="1600" dirty="0">
                <a:solidFill>
                  <a:schemeClr val="tx2">
                    <a:lumMod val="95000"/>
                    <a:lumOff val="5000"/>
                  </a:schemeClr>
                </a:solidFill>
                <a:cs typeface="Arial" pitchFamily="34" charset="0"/>
              </a:rPr>
              <a:t>XII.   Operadora de marina turística </a:t>
            </a:r>
          </a:p>
          <a:p>
            <a:pPr>
              <a:lnSpc>
                <a:spcPct val="150000"/>
              </a:lnSpc>
            </a:pPr>
            <a:r>
              <a:rPr lang="es-MX" sz="1600" dirty="0">
                <a:solidFill>
                  <a:schemeClr val="tx2">
                    <a:lumMod val="95000"/>
                    <a:lumOff val="5000"/>
                  </a:schemeClr>
                </a:solidFill>
                <a:cs typeface="Arial" pitchFamily="34" charset="0"/>
              </a:rPr>
              <a:t>XIII.   Parque temático</a:t>
            </a:r>
          </a:p>
          <a:p>
            <a:pPr>
              <a:lnSpc>
                <a:spcPct val="150000"/>
              </a:lnSpc>
            </a:pPr>
            <a:r>
              <a:rPr lang="es-MX" sz="1600" dirty="0">
                <a:solidFill>
                  <a:schemeClr val="tx2">
                    <a:lumMod val="95000"/>
                    <a:lumOff val="5000"/>
                  </a:schemeClr>
                </a:solidFill>
                <a:cs typeface="Arial" pitchFamily="34" charset="0"/>
              </a:rPr>
              <a:t>XIV.  SPA</a:t>
            </a:r>
          </a:p>
          <a:p>
            <a:pPr>
              <a:lnSpc>
                <a:spcPct val="150000"/>
              </a:lnSpc>
            </a:pPr>
            <a:r>
              <a:rPr lang="es-MX" sz="1600" dirty="0">
                <a:solidFill>
                  <a:schemeClr val="tx2">
                    <a:lumMod val="95000"/>
                    <a:lumOff val="5000"/>
                  </a:schemeClr>
                </a:solidFill>
                <a:ea typeface="Times New Roman" pitchFamily="18" charset="0"/>
                <a:cs typeface="Arial" pitchFamily="34" charset="0"/>
              </a:rPr>
              <a:t>XV.   Tiempos compartidos</a:t>
            </a:r>
          </a:p>
          <a:p>
            <a:pPr>
              <a:lnSpc>
                <a:spcPct val="150000"/>
              </a:lnSpc>
            </a:pPr>
            <a:r>
              <a:rPr lang="es-MX" sz="1600" dirty="0">
                <a:solidFill>
                  <a:schemeClr val="tx2">
                    <a:lumMod val="95000"/>
                    <a:lumOff val="5000"/>
                  </a:schemeClr>
                </a:solidFill>
                <a:ea typeface="Times New Roman" pitchFamily="18" charset="0"/>
                <a:cs typeface="Arial" pitchFamily="34" charset="0"/>
              </a:rPr>
              <a:t>XVI.  Tour operador</a:t>
            </a:r>
          </a:p>
          <a:p>
            <a:pPr>
              <a:lnSpc>
                <a:spcPct val="150000"/>
              </a:lnSpc>
            </a:pPr>
            <a:r>
              <a:rPr lang="es-MX" sz="1600" dirty="0">
                <a:solidFill>
                  <a:schemeClr val="tx2">
                    <a:lumMod val="95000"/>
                    <a:lumOff val="5000"/>
                  </a:schemeClr>
                </a:solidFill>
                <a:ea typeface="Times New Roman" pitchFamily="18" charset="0"/>
                <a:cs typeface="Arial" pitchFamily="34" charset="0"/>
              </a:rPr>
              <a:t>XVII. Transportadora turística</a:t>
            </a:r>
          </a:p>
          <a:p>
            <a:pPr>
              <a:lnSpc>
                <a:spcPct val="150000"/>
              </a:lnSpc>
            </a:pPr>
            <a:r>
              <a:rPr lang="es-MX" sz="1600" dirty="0">
                <a:solidFill>
                  <a:schemeClr val="tx2">
                    <a:lumMod val="95000"/>
                    <a:lumOff val="5000"/>
                  </a:schemeClr>
                </a:solidFill>
                <a:ea typeface="Times New Roman" pitchFamily="18" charset="0"/>
                <a:cs typeface="Arial" pitchFamily="34" charset="0"/>
              </a:rPr>
              <a:t>XVIII. Vuelo en globo aerostático </a:t>
            </a:r>
          </a:p>
        </p:txBody>
      </p:sp>
      <p:grpSp>
        <p:nvGrpSpPr>
          <p:cNvPr id="9" name="Grupo 8">
            <a:extLst>
              <a:ext uri="{FF2B5EF4-FFF2-40B4-BE49-F238E27FC236}">
                <a16:creationId xmlns:a16="http://schemas.microsoft.com/office/drawing/2014/main" id="{6997129B-3916-9F96-1291-5BE6C112E610}"/>
              </a:ext>
            </a:extLst>
          </p:cNvPr>
          <p:cNvGrpSpPr/>
          <p:nvPr/>
        </p:nvGrpSpPr>
        <p:grpSpPr>
          <a:xfrm>
            <a:off x="267263" y="5174659"/>
            <a:ext cx="8673537" cy="856772"/>
            <a:chOff x="155575" y="5655022"/>
            <a:chExt cx="11454756" cy="1116767"/>
          </a:xfrm>
        </p:grpSpPr>
        <p:pic>
          <p:nvPicPr>
            <p:cNvPr id="10" name="Picture 4" descr="http://www.ccoa.org.co/contenidos/images/galeria_noticias/guias%20turisticos-051304-2.png">
              <a:extLst>
                <a:ext uri="{FF2B5EF4-FFF2-40B4-BE49-F238E27FC236}">
                  <a16:creationId xmlns:a16="http://schemas.microsoft.com/office/drawing/2014/main" id="{C488E7E4-4440-5470-BE66-3955A68A1FF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75332" y="5655022"/>
              <a:ext cx="1181776" cy="111676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http://3.bp.blogspot.com/-sHg-qyv-LLs/UuqSzg3HOgI/AAAAAAAAFgo/uIb9jrJP0o8/s1600/iconos-turismo-viajes-servicios-sin-copyright.png">
              <a:extLst>
                <a:ext uri="{FF2B5EF4-FFF2-40B4-BE49-F238E27FC236}">
                  <a16:creationId xmlns:a16="http://schemas.microsoft.com/office/drawing/2014/main" id="{2FF37FC2-0A59-A785-5701-9B751B8883E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19546" b="61443"/>
            <a:stretch/>
          </p:blipFill>
          <p:spPr bwMode="auto">
            <a:xfrm>
              <a:off x="155575" y="5877272"/>
              <a:ext cx="5076563" cy="71226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http://3.bp.blogspot.com/-sHg-qyv-LLs/UuqSzg3HOgI/AAAAAAAAFgo/uIb9jrJP0o8/s1600/iconos-turismo-viajes-servicios-sin-copyright.png">
              <a:extLst>
                <a:ext uri="{FF2B5EF4-FFF2-40B4-BE49-F238E27FC236}">
                  <a16:creationId xmlns:a16="http://schemas.microsoft.com/office/drawing/2014/main" id="{4A86CD75-1959-C3CB-C60B-2CE3B2A5A90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38492" r="14885" b="41378"/>
            <a:stretch/>
          </p:blipFill>
          <p:spPr bwMode="auto">
            <a:xfrm>
              <a:off x="7300301" y="5837279"/>
              <a:ext cx="4310030" cy="75225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05609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DDC0DE0C-0F35-BAD8-68B1-03E3C2C361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pic>
        <p:nvPicPr>
          <p:cNvPr id="12" name="Gráfico 11">
            <a:extLst>
              <a:ext uri="{FF2B5EF4-FFF2-40B4-BE49-F238E27FC236}">
                <a16:creationId xmlns:a16="http://schemas.microsoft.com/office/drawing/2014/main" id="{8A4A9C3F-2EF6-558F-19FB-8ADB27CEC9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8523" y="118387"/>
            <a:ext cx="4046725" cy="844491"/>
          </a:xfrm>
          <a:prstGeom prst="rect">
            <a:avLst/>
          </a:prstGeom>
        </p:spPr>
      </p:pic>
      <p:pic>
        <p:nvPicPr>
          <p:cNvPr id="14" name="Gráfico 13">
            <a:extLst>
              <a:ext uri="{FF2B5EF4-FFF2-40B4-BE49-F238E27FC236}">
                <a16:creationId xmlns:a16="http://schemas.microsoft.com/office/drawing/2014/main" id="{086F8C8D-D162-2D7F-7FF2-29B628A6113D}"/>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9704" t="38810" r="5895" b="30091"/>
          <a:stretch/>
        </p:blipFill>
        <p:spPr>
          <a:xfrm>
            <a:off x="9488979" y="5804122"/>
            <a:ext cx="2599765" cy="1053878"/>
          </a:xfrm>
          <a:prstGeom prst="rect">
            <a:avLst/>
          </a:prstGeom>
        </p:spPr>
      </p:pic>
      <p:pic>
        <p:nvPicPr>
          <p:cNvPr id="7" name="Imagen 6" descr="Logo Sectur.pdf">
            <a:extLst>
              <a:ext uri="{FF2B5EF4-FFF2-40B4-BE49-F238E27FC236}">
                <a16:creationId xmlns:a16="http://schemas.microsoft.com/office/drawing/2014/main" id="{AF41CC0D-9C91-CABC-90B7-7D56556B1B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2692" y="-349004"/>
            <a:ext cx="2308241" cy="1783641"/>
          </a:xfrm>
          <a:prstGeom prst="rect">
            <a:avLst/>
          </a:prstGeom>
        </p:spPr>
      </p:pic>
      <p:sp>
        <p:nvSpPr>
          <p:cNvPr id="2" name="Redondear rectángulo de esquina del mismo lado 1">
            <a:extLst>
              <a:ext uri="{FF2B5EF4-FFF2-40B4-BE49-F238E27FC236}">
                <a16:creationId xmlns:a16="http://schemas.microsoft.com/office/drawing/2014/main" id="{B9158D3B-8452-1E4F-F00C-B9597B158C39}"/>
              </a:ext>
            </a:extLst>
          </p:cNvPr>
          <p:cNvSpPr/>
          <p:nvPr/>
        </p:nvSpPr>
        <p:spPr>
          <a:xfrm>
            <a:off x="0" y="1248030"/>
            <a:ext cx="9144000" cy="498967"/>
          </a:xfrm>
          <a:prstGeom prst="round2SameRect">
            <a:avLst/>
          </a:prstGeom>
          <a:solidFill>
            <a:srgbClr val="692104"/>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400" dirty="0"/>
              <a:t>¿Dónde realizar la inscripción?</a:t>
            </a:r>
          </a:p>
        </p:txBody>
      </p:sp>
      <p:sp>
        <p:nvSpPr>
          <p:cNvPr id="3" name="Rectángulo 2">
            <a:extLst>
              <a:ext uri="{FF2B5EF4-FFF2-40B4-BE49-F238E27FC236}">
                <a16:creationId xmlns:a16="http://schemas.microsoft.com/office/drawing/2014/main" id="{8F51B083-F702-3731-6BF9-E71C02588F5D}"/>
              </a:ext>
            </a:extLst>
          </p:cNvPr>
          <p:cNvSpPr/>
          <p:nvPr/>
        </p:nvSpPr>
        <p:spPr>
          <a:xfrm>
            <a:off x="25554" y="1753830"/>
            <a:ext cx="9118446" cy="2308324"/>
          </a:xfrm>
          <a:prstGeom prst="rect">
            <a:avLst/>
          </a:prstGeom>
        </p:spPr>
        <p:txBody>
          <a:bodyPr wrap="square">
            <a:spAutoFit/>
          </a:bodyPr>
          <a:lstStyle/>
          <a:p>
            <a:pPr algn="just" defTabSz="914400">
              <a:buClr>
                <a:srgbClr val="F79646">
                  <a:lumMod val="75000"/>
                </a:srgbClr>
              </a:buClr>
              <a:defRPr/>
            </a:pPr>
            <a:r>
              <a:rPr lang="es-MX" b="1" kern="0" dirty="0">
                <a:solidFill>
                  <a:prstClr val="black"/>
                </a:solidFill>
                <a:ea typeface="Arial Unicode MS" panose="020B0604020202020204" pitchFamily="34" charset="-128"/>
                <a:cs typeface="Arial Unicode MS" panose="020B0604020202020204" pitchFamily="34" charset="-128"/>
              </a:rPr>
              <a:t>Oficinas Estatales de Turismo (Dirección de Servicios Turísticos)</a:t>
            </a:r>
          </a:p>
          <a:p>
            <a:pPr marL="342900" lvl="0" indent="-342900" algn="just" defTabSz="914400">
              <a:buClr>
                <a:srgbClr val="F79646">
                  <a:lumMod val="75000"/>
                </a:srgbClr>
              </a:buClr>
              <a:buFontTx/>
              <a:buAutoNum type="arabicPeriod"/>
              <a:defRPr/>
            </a:pPr>
            <a:endParaRPr lang="es-MX" sz="1800" kern="0" dirty="0">
              <a:solidFill>
                <a:prstClr val="black"/>
              </a:solidFill>
              <a:ea typeface="Arial Unicode MS" panose="020B0604020202020204" pitchFamily="34" charset="-128"/>
              <a:cs typeface="Arial Unicode MS" panose="020B0604020202020204" pitchFamily="34" charset="-128"/>
            </a:endParaRPr>
          </a:p>
          <a:p>
            <a:pPr algn="just" defTabSz="914400">
              <a:buClr>
                <a:srgbClr val="F79646">
                  <a:lumMod val="75000"/>
                </a:srgbClr>
              </a:buClr>
              <a:defRPr/>
            </a:pPr>
            <a:endParaRPr lang="es-MX" kern="0" dirty="0">
              <a:solidFill>
                <a:prstClr val="black"/>
              </a:solidFill>
              <a:ea typeface="Arial Unicode MS" panose="020B0604020202020204" pitchFamily="34" charset="-128"/>
              <a:cs typeface="Arial Unicode MS" panose="020B0604020202020204" pitchFamily="34" charset="-128"/>
            </a:endParaRPr>
          </a:p>
          <a:p>
            <a:pPr marL="342900" lvl="0" indent="-342900" algn="just" defTabSz="914400">
              <a:buClr>
                <a:srgbClr val="F79646">
                  <a:lumMod val="75000"/>
                </a:srgbClr>
              </a:buClr>
              <a:buFont typeface="Courier New" panose="02070309020205020404" pitchFamily="49" charset="0"/>
              <a:buChar char="o"/>
              <a:defRPr/>
            </a:pPr>
            <a:r>
              <a:rPr lang="es-MX" sz="1800" b="1" kern="0" dirty="0">
                <a:solidFill>
                  <a:prstClr val="black"/>
                </a:solidFill>
                <a:ea typeface="Arial Unicode MS" panose="020B0604020202020204" pitchFamily="34" charset="-128"/>
                <a:cs typeface="Arial Unicode MS" panose="020B0604020202020204" pitchFamily="34" charset="-128"/>
              </a:rPr>
              <a:t>Costo. </a:t>
            </a:r>
            <a:r>
              <a:rPr lang="es-MX" sz="1800" kern="0" dirty="0">
                <a:solidFill>
                  <a:prstClr val="black"/>
                </a:solidFill>
                <a:ea typeface="Arial Unicode MS" panose="020B0604020202020204" pitchFamily="34" charset="-128"/>
                <a:cs typeface="Arial Unicode MS" panose="020B0604020202020204" pitchFamily="34" charset="-128"/>
              </a:rPr>
              <a:t>El trámite y </a:t>
            </a:r>
            <a:r>
              <a:rPr lang="es-MX" kern="0" dirty="0">
                <a:solidFill>
                  <a:prstClr val="black"/>
                </a:solidFill>
                <a:ea typeface="Arial Unicode MS" panose="020B0604020202020204" pitchFamily="34" charset="-128"/>
                <a:cs typeface="Arial Unicode MS" panose="020B0604020202020204" pitchFamily="34" charset="-128"/>
              </a:rPr>
              <a:t>la constancia </a:t>
            </a:r>
            <a:r>
              <a:rPr lang="es-MX" sz="1800" kern="0" dirty="0">
                <a:solidFill>
                  <a:prstClr val="black"/>
                </a:solidFill>
                <a:ea typeface="Arial Unicode MS" panose="020B0604020202020204" pitchFamily="34" charset="-128"/>
                <a:cs typeface="Arial Unicode MS" panose="020B0604020202020204" pitchFamily="34" charset="-128"/>
              </a:rPr>
              <a:t>no tienen costo</a:t>
            </a:r>
          </a:p>
          <a:p>
            <a:pPr marL="342900" lvl="0" indent="-342900" algn="just" defTabSz="914400">
              <a:buClr>
                <a:srgbClr val="F79646">
                  <a:lumMod val="75000"/>
                </a:srgbClr>
              </a:buClr>
              <a:buFont typeface="Courier New" panose="02070309020205020404" pitchFamily="49" charset="0"/>
              <a:buChar char="o"/>
              <a:defRPr/>
            </a:pPr>
            <a:endParaRPr lang="es-MX" sz="1800" kern="0" dirty="0">
              <a:solidFill>
                <a:prstClr val="black"/>
              </a:solidFill>
              <a:ea typeface="Arial Unicode MS" panose="020B0604020202020204" pitchFamily="34" charset="-128"/>
              <a:cs typeface="Arial Unicode MS" panose="020B0604020202020204" pitchFamily="34" charset="-128"/>
            </a:endParaRPr>
          </a:p>
          <a:p>
            <a:pPr marL="342900" lvl="0" indent="-342900" algn="just" defTabSz="914400">
              <a:buClr>
                <a:srgbClr val="F79646">
                  <a:lumMod val="75000"/>
                </a:srgbClr>
              </a:buClr>
              <a:buFont typeface="Courier New" panose="02070309020205020404" pitchFamily="49" charset="0"/>
              <a:buChar char="o"/>
              <a:defRPr/>
            </a:pPr>
            <a:r>
              <a:rPr lang="es-MX" sz="1800" b="1" kern="0" dirty="0">
                <a:solidFill>
                  <a:prstClr val="black"/>
                </a:solidFill>
                <a:ea typeface="Arial Unicode MS" panose="020B0604020202020204" pitchFamily="34" charset="-128"/>
                <a:cs typeface="Arial Unicode MS" panose="020B0604020202020204" pitchFamily="34" charset="-128"/>
              </a:rPr>
              <a:t>Periodicidad.</a:t>
            </a:r>
            <a:r>
              <a:rPr lang="es-MX" sz="1800" kern="0" dirty="0">
                <a:solidFill>
                  <a:prstClr val="black"/>
                </a:solidFill>
                <a:ea typeface="Arial Unicode MS" panose="020B0604020202020204" pitchFamily="34" charset="-128"/>
                <a:cs typeface="Arial Unicode MS" panose="020B0604020202020204" pitchFamily="34" charset="-128"/>
              </a:rPr>
              <a:t> La información debe ser actualizada cada dos años</a:t>
            </a:r>
          </a:p>
          <a:p>
            <a:pPr lvl="0" algn="just" defTabSz="914400">
              <a:buClr>
                <a:srgbClr val="F79646">
                  <a:lumMod val="75000"/>
                </a:srgbClr>
              </a:buClr>
              <a:defRPr/>
            </a:pPr>
            <a:endParaRPr lang="es-MX" b="1" kern="0" dirty="0">
              <a:solidFill>
                <a:prstClr val="black"/>
              </a:solidFill>
              <a:ea typeface="Arial Unicode MS" panose="020B0604020202020204" pitchFamily="34" charset="-128"/>
              <a:cs typeface="Arial Unicode MS" panose="020B0604020202020204" pitchFamily="34" charset="-128"/>
            </a:endParaRPr>
          </a:p>
          <a:p>
            <a:pPr lvl="0" algn="just" defTabSz="914400">
              <a:buClr>
                <a:srgbClr val="F79646">
                  <a:lumMod val="75000"/>
                </a:srgbClr>
              </a:buClr>
              <a:defRPr/>
            </a:pPr>
            <a:endParaRPr lang="es-MX" sz="1800" kern="0" dirty="0">
              <a:solidFill>
                <a:prstClr val="black"/>
              </a:solidFill>
              <a:ea typeface="Arial Unicode MS" panose="020B0604020202020204" pitchFamily="34" charset="-128"/>
              <a:cs typeface="Arial Unicode MS" panose="020B0604020202020204" pitchFamily="34" charset="-128"/>
            </a:endParaRPr>
          </a:p>
        </p:txBody>
      </p:sp>
      <p:sp>
        <p:nvSpPr>
          <p:cNvPr id="4" name="Redondear rectángulo de esquina del mismo lado 3">
            <a:extLst>
              <a:ext uri="{FF2B5EF4-FFF2-40B4-BE49-F238E27FC236}">
                <a16:creationId xmlns:a16="http://schemas.microsoft.com/office/drawing/2014/main" id="{6EA25901-239C-BF8A-F1DF-3F35C1CE1EB1}"/>
              </a:ext>
            </a:extLst>
          </p:cNvPr>
          <p:cNvSpPr/>
          <p:nvPr/>
        </p:nvSpPr>
        <p:spPr>
          <a:xfrm>
            <a:off x="-25554" y="3946362"/>
            <a:ext cx="9144000" cy="498967"/>
          </a:xfrm>
          <a:prstGeom prst="round2SameRect">
            <a:avLst/>
          </a:prstGeom>
          <a:solidFill>
            <a:srgbClr val="692104"/>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400" dirty="0"/>
              <a:t>¿Dónde encuentro mi RNT?</a:t>
            </a:r>
          </a:p>
        </p:txBody>
      </p:sp>
      <p:sp>
        <p:nvSpPr>
          <p:cNvPr id="5" name="Rectángulo 4">
            <a:extLst>
              <a:ext uri="{FF2B5EF4-FFF2-40B4-BE49-F238E27FC236}">
                <a16:creationId xmlns:a16="http://schemas.microsoft.com/office/drawing/2014/main" id="{A3370EE5-0D4D-8D98-0C7E-2D6C83FA9899}"/>
              </a:ext>
            </a:extLst>
          </p:cNvPr>
          <p:cNvSpPr/>
          <p:nvPr/>
        </p:nvSpPr>
        <p:spPr>
          <a:xfrm>
            <a:off x="193182" y="4828505"/>
            <a:ext cx="8013839" cy="923330"/>
          </a:xfrm>
          <a:prstGeom prst="rect">
            <a:avLst/>
          </a:prstGeom>
        </p:spPr>
        <p:txBody>
          <a:bodyPr wrap="square">
            <a:spAutoFit/>
          </a:bodyPr>
          <a:lstStyle/>
          <a:p>
            <a:r>
              <a:rPr lang="es-MX" dirty="0">
                <a:hlinkClick r:id="rId8"/>
              </a:rPr>
              <a:t>http://rnt.sectur.gob.mx/RNT_TipoPrestador.html</a:t>
            </a:r>
            <a:endParaRPr lang="es-MX" dirty="0"/>
          </a:p>
          <a:p>
            <a:endParaRPr lang="es-MX" dirty="0"/>
          </a:p>
          <a:p>
            <a:r>
              <a:rPr lang="es-MX" dirty="0"/>
              <a:t>Seleccionar la categoria, posteriormente el Estado y el municipio</a:t>
            </a:r>
          </a:p>
        </p:txBody>
      </p:sp>
    </p:spTree>
    <p:extLst>
      <p:ext uri="{BB962C8B-B14F-4D97-AF65-F5344CB8AC3E}">
        <p14:creationId xmlns:p14="http://schemas.microsoft.com/office/powerpoint/2010/main" val="16951242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DDC0DE0C-0F35-BAD8-68B1-03E3C2C361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pic>
        <p:nvPicPr>
          <p:cNvPr id="12" name="Gráfico 11">
            <a:extLst>
              <a:ext uri="{FF2B5EF4-FFF2-40B4-BE49-F238E27FC236}">
                <a16:creationId xmlns:a16="http://schemas.microsoft.com/office/drawing/2014/main" id="{8A4A9C3F-2EF6-558F-19FB-8ADB27CEC9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8523" y="118387"/>
            <a:ext cx="4046725" cy="844491"/>
          </a:xfrm>
          <a:prstGeom prst="rect">
            <a:avLst/>
          </a:prstGeom>
        </p:spPr>
      </p:pic>
      <p:pic>
        <p:nvPicPr>
          <p:cNvPr id="14" name="Gráfico 13">
            <a:extLst>
              <a:ext uri="{FF2B5EF4-FFF2-40B4-BE49-F238E27FC236}">
                <a16:creationId xmlns:a16="http://schemas.microsoft.com/office/drawing/2014/main" id="{086F8C8D-D162-2D7F-7FF2-29B628A6113D}"/>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9704" t="38810" r="5895" b="30091"/>
          <a:stretch/>
        </p:blipFill>
        <p:spPr>
          <a:xfrm>
            <a:off x="9488979" y="5804122"/>
            <a:ext cx="2599765" cy="1053878"/>
          </a:xfrm>
          <a:prstGeom prst="rect">
            <a:avLst/>
          </a:prstGeom>
        </p:spPr>
      </p:pic>
      <p:pic>
        <p:nvPicPr>
          <p:cNvPr id="7" name="Imagen 6" descr="Logo Sectur.pdf">
            <a:extLst>
              <a:ext uri="{FF2B5EF4-FFF2-40B4-BE49-F238E27FC236}">
                <a16:creationId xmlns:a16="http://schemas.microsoft.com/office/drawing/2014/main" id="{AF41CC0D-9C91-CABC-90B7-7D56556B1B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2692" y="-349004"/>
            <a:ext cx="2308241" cy="1783641"/>
          </a:xfrm>
          <a:prstGeom prst="rect">
            <a:avLst/>
          </a:prstGeom>
        </p:spPr>
      </p:pic>
      <p:sp>
        <p:nvSpPr>
          <p:cNvPr id="2" name="Redondear rectángulo de esquina del mismo lado 1">
            <a:extLst>
              <a:ext uri="{FF2B5EF4-FFF2-40B4-BE49-F238E27FC236}">
                <a16:creationId xmlns:a16="http://schemas.microsoft.com/office/drawing/2014/main" id="{1884ED6B-9EB2-FBFF-0210-5479F24D26EA}"/>
              </a:ext>
            </a:extLst>
          </p:cNvPr>
          <p:cNvSpPr/>
          <p:nvPr/>
        </p:nvSpPr>
        <p:spPr>
          <a:xfrm>
            <a:off x="0" y="1248030"/>
            <a:ext cx="9144000" cy="498967"/>
          </a:xfrm>
          <a:prstGeom prst="round2SameRect">
            <a:avLst/>
          </a:prstGeom>
          <a:solidFill>
            <a:srgbClr val="692104"/>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400" dirty="0">
                <a:latin typeface="Panton" pitchFamily="2" charset="77"/>
              </a:rPr>
              <a:t>Requisitos Generales</a:t>
            </a:r>
          </a:p>
        </p:txBody>
      </p:sp>
      <p:pic>
        <p:nvPicPr>
          <p:cNvPr id="3" name="Imagen 2">
            <a:extLst>
              <a:ext uri="{FF2B5EF4-FFF2-40B4-BE49-F238E27FC236}">
                <a16:creationId xmlns:a16="http://schemas.microsoft.com/office/drawing/2014/main" id="{C32F350C-5091-AD68-8FEC-698D291F088E}"/>
              </a:ext>
            </a:extLst>
          </p:cNvPr>
          <p:cNvPicPr>
            <a:picLocks noChangeAspect="1"/>
          </p:cNvPicPr>
          <p:nvPr/>
        </p:nvPicPr>
        <p:blipFill>
          <a:blip r:embed="rId8"/>
          <a:stretch>
            <a:fillRect/>
          </a:stretch>
        </p:blipFill>
        <p:spPr>
          <a:xfrm>
            <a:off x="419100" y="1776716"/>
            <a:ext cx="8724900" cy="3403600"/>
          </a:xfrm>
          <a:prstGeom prst="rect">
            <a:avLst/>
          </a:prstGeom>
        </p:spPr>
      </p:pic>
    </p:spTree>
    <p:extLst>
      <p:ext uri="{BB962C8B-B14F-4D97-AF65-F5344CB8AC3E}">
        <p14:creationId xmlns:p14="http://schemas.microsoft.com/office/powerpoint/2010/main" val="41951984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DDC0DE0C-0F35-BAD8-68B1-03E3C2C361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pic>
        <p:nvPicPr>
          <p:cNvPr id="12" name="Gráfico 11">
            <a:extLst>
              <a:ext uri="{FF2B5EF4-FFF2-40B4-BE49-F238E27FC236}">
                <a16:creationId xmlns:a16="http://schemas.microsoft.com/office/drawing/2014/main" id="{8A4A9C3F-2EF6-558F-19FB-8ADB27CEC9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8523" y="118387"/>
            <a:ext cx="4046725" cy="844491"/>
          </a:xfrm>
          <a:prstGeom prst="rect">
            <a:avLst/>
          </a:prstGeom>
        </p:spPr>
      </p:pic>
      <p:pic>
        <p:nvPicPr>
          <p:cNvPr id="14" name="Gráfico 13">
            <a:extLst>
              <a:ext uri="{FF2B5EF4-FFF2-40B4-BE49-F238E27FC236}">
                <a16:creationId xmlns:a16="http://schemas.microsoft.com/office/drawing/2014/main" id="{086F8C8D-D162-2D7F-7FF2-29B628A6113D}"/>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9704" t="38810" r="5895" b="30091"/>
          <a:stretch/>
        </p:blipFill>
        <p:spPr>
          <a:xfrm>
            <a:off x="9488979" y="5804122"/>
            <a:ext cx="2599765" cy="1053878"/>
          </a:xfrm>
          <a:prstGeom prst="rect">
            <a:avLst/>
          </a:prstGeom>
        </p:spPr>
      </p:pic>
      <p:pic>
        <p:nvPicPr>
          <p:cNvPr id="7" name="Imagen 6" descr="Logo Sectur.pdf">
            <a:extLst>
              <a:ext uri="{FF2B5EF4-FFF2-40B4-BE49-F238E27FC236}">
                <a16:creationId xmlns:a16="http://schemas.microsoft.com/office/drawing/2014/main" id="{AF41CC0D-9C91-CABC-90B7-7D56556B1B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2692" y="-349004"/>
            <a:ext cx="2308241" cy="1783641"/>
          </a:xfrm>
          <a:prstGeom prst="rect">
            <a:avLst/>
          </a:prstGeom>
        </p:spPr>
      </p:pic>
      <p:sp>
        <p:nvSpPr>
          <p:cNvPr id="3" name="Redondear rectángulo de esquina del mismo lado 2">
            <a:extLst>
              <a:ext uri="{FF2B5EF4-FFF2-40B4-BE49-F238E27FC236}">
                <a16:creationId xmlns:a16="http://schemas.microsoft.com/office/drawing/2014/main" id="{035A625B-379A-C6AA-C209-09B9BE03CEB8}"/>
              </a:ext>
            </a:extLst>
          </p:cNvPr>
          <p:cNvSpPr/>
          <p:nvPr/>
        </p:nvSpPr>
        <p:spPr>
          <a:xfrm>
            <a:off x="0" y="1052041"/>
            <a:ext cx="9144000" cy="498967"/>
          </a:xfrm>
          <a:prstGeom prst="round2SameRect">
            <a:avLst/>
          </a:prstGeom>
          <a:solidFill>
            <a:srgbClr val="692104"/>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400" dirty="0"/>
              <a:t>Requisito específico según el tipo de prestador</a:t>
            </a:r>
          </a:p>
        </p:txBody>
      </p:sp>
      <p:sp>
        <p:nvSpPr>
          <p:cNvPr id="4" name="Rectángulo 3">
            <a:extLst>
              <a:ext uri="{FF2B5EF4-FFF2-40B4-BE49-F238E27FC236}">
                <a16:creationId xmlns:a16="http://schemas.microsoft.com/office/drawing/2014/main" id="{C2EA2ED1-DBF2-8496-C829-5FAADD31411D}"/>
              </a:ext>
            </a:extLst>
          </p:cNvPr>
          <p:cNvSpPr/>
          <p:nvPr/>
        </p:nvSpPr>
        <p:spPr>
          <a:xfrm>
            <a:off x="77002" y="1747708"/>
            <a:ext cx="4572000" cy="3693319"/>
          </a:xfrm>
          <a:prstGeom prst="rect">
            <a:avLst/>
          </a:prstGeom>
        </p:spPr>
        <p:txBody>
          <a:bodyPr>
            <a:spAutoFit/>
          </a:bodyPr>
          <a:lstStyle/>
          <a:p>
            <a:r>
              <a:rPr lang="es-MX" b="1" dirty="0">
                <a:solidFill>
                  <a:srgbClr val="333333"/>
                </a:solidFill>
              </a:rPr>
              <a:t>Agencias de Viajes: </a:t>
            </a:r>
            <a:endParaRPr lang="es-MX" dirty="0"/>
          </a:p>
          <a:p>
            <a:r>
              <a:rPr lang="es-MX" dirty="0">
                <a:solidFill>
                  <a:srgbClr val="333333"/>
                </a:solidFill>
              </a:rPr>
              <a:t>Cédula de empadronamiento municipal 2023 o constancia de situación fiscal al mes reciente</a:t>
            </a:r>
          </a:p>
          <a:p>
            <a:endParaRPr lang="es-MX" dirty="0"/>
          </a:p>
          <a:p>
            <a:r>
              <a:rPr lang="es-MX" b="1" dirty="0">
                <a:solidFill>
                  <a:srgbClr val="333333"/>
                </a:solidFill>
              </a:rPr>
              <a:t>Agencia Integradora de Servicios </a:t>
            </a:r>
            <a:endParaRPr lang="es-MX" dirty="0"/>
          </a:p>
          <a:p>
            <a:r>
              <a:rPr lang="es-MX" dirty="0">
                <a:solidFill>
                  <a:srgbClr val="333333"/>
                </a:solidFill>
              </a:rPr>
              <a:t>Contrato de prestación de servicios de organización de eventos </a:t>
            </a:r>
          </a:p>
          <a:p>
            <a:endParaRPr lang="es-MX" dirty="0"/>
          </a:p>
          <a:p>
            <a:r>
              <a:rPr lang="es-MX" b="1" dirty="0">
                <a:solidFill>
                  <a:srgbClr val="333333"/>
                </a:solidFill>
              </a:rPr>
              <a:t>Alimentos y Bebidas </a:t>
            </a:r>
            <a:endParaRPr lang="es-MX" dirty="0"/>
          </a:p>
          <a:p>
            <a:r>
              <a:rPr lang="es-MX" dirty="0">
                <a:solidFill>
                  <a:srgbClr val="333333"/>
                </a:solidFill>
              </a:rPr>
              <a:t>Licencia de funcionamiento 2023 o cédula</a:t>
            </a:r>
            <a:br>
              <a:rPr lang="es-MX" dirty="0">
                <a:solidFill>
                  <a:srgbClr val="333333"/>
                </a:solidFill>
              </a:rPr>
            </a:br>
            <a:r>
              <a:rPr lang="es-MX" dirty="0">
                <a:solidFill>
                  <a:srgbClr val="333333"/>
                </a:solidFill>
              </a:rPr>
              <a:t>de empadronamiento municipal  2023 o constancia de situación fiscal al mes reciente</a:t>
            </a:r>
          </a:p>
          <a:p>
            <a:endParaRPr lang="es-MX" dirty="0"/>
          </a:p>
        </p:txBody>
      </p:sp>
      <p:sp>
        <p:nvSpPr>
          <p:cNvPr id="5" name="Rectángulo 4">
            <a:extLst>
              <a:ext uri="{FF2B5EF4-FFF2-40B4-BE49-F238E27FC236}">
                <a16:creationId xmlns:a16="http://schemas.microsoft.com/office/drawing/2014/main" id="{E2A686E5-B202-0C55-5528-F7A95DCA2507}"/>
              </a:ext>
            </a:extLst>
          </p:cNvPr>
          <p:cNvSpPr/>
          <p:nvPr/>
        </p:nvSpPr>
        <p:spPr>
          <a:xfrm>
            <a:off x="4572000" y="1758465"/>
            <a:ext cx="4926330" cy="4524315"/>
          </a:xfrm>
          <a:prstGeom prst="rect">
            <a:avLst/>
          </a:prstGeom>
        </p:spPr>
        <p:txBody>
          <a:bodyPr wrap="square">
            <a:spAutoFit/>
          </a:bodyPr>
          <a:lstStyle/>
          <a:p>
            <a:r>
              <a:rPr lang="es-MX" b="1" dirty="0">
                <a:solidFill>
                  <a:srgbClr val="333333"/>
                </a:solidFill>
              </a:rPr>
              <a:t>Guía de Turistas NOM-08-TUR-2002 y NOM-09-TUR-2002 </a:t>
            </a:r>
          </a:p>
          <a:p>
            <a:r>
              <a:rPr lang="es-MX" dirty="0">
                <a:solidFill>
                  <a:srgbClr val="333333"/>
                </a:solidFill>
              </a:rPr>
              <a:t>Credencial vigente expedida por SECTUR Federal </a:t>
            </a:r>
          </a:p>
          <a:p>
            <a:endParaRPr lang="es-MX" dirty="0">
              <a:solidFill>
                <a:srgbClr val="333333"/>
              </a:solidFill>
            </a:endParaRPr>
          </a:p>
          <a:p>
            <a:r>
              <a:rPr lang="es-MX" b="1" dirty="0">
                <a:solidFill>
                  <a:srgbClr val="333333"/>
                </a:solidFill>
              </a:rPr>
              <a:t>Embarcación Menor de Recreo</a:t>
            </a:r>
            <a:br>
              <a:rPr lang="es-MX" b="1" dirty="0">
                <a:solidFill>
                  <a:srgbClr val="333333"/>
                </a:solidFill>
              </a:rPr>
            </a:br>
            <a:r>
              <a:rPr lang="es-MX" b="1" dirty="0">
                <a:solidFill>
                  <a:srgbClr val="333333"/>
                </a:solidFill>
              </a:rPr>
              <a:t>y Deportiva</a:t>
            </a:r>
            <a:br>
              <a:rPr lang="es-MX" dirty="0">
                <a:solidFill>
                  <a:srgbClr val="333333"/>
                </a:solidFill>
              </a:rPr>
            </a:br>
            <a:r>
              <a:rPr lang="es-MX" dirty="0">
                <a:solidFill>
                  <a:srgbClr val="333333"/>
                </a:solidFill>
              </a:rPr>
              <a:t>Certificado de seguridad o Certificado de matrícula </a:t>
            </a:r>
          </a:p>
          <a:p>
            <a:endParaRPr lang="es-MX" dirty="0">
              <a:solidFill>
                <a:srgbClr val="333333"/>
              </a:solidFill>
            </a:endParaRPr>
          </a:p>
          <a:p>
            <a:r>
              <a:rPr lang="es-MX" b="1" dirty="0">
                <a:solidFill>
                  <a:srgbClr val="333333"/>
                </a:solidFill>
              </a:rPr>
              <a:t>Tour Operador </a:t>
            </a:r>
          </a:p>
          <a:p>
            <a:r>
              <a:rPr lang="es-MX" dirty="0">
                <a:solidFill>
                  <a:srgbClr val="333333"/>
                </a:solidFill>
              </a:rPr>
              <a:t>Carta de comprobación de participación en ferias y eventos de tour operadores o constancia expedida por proveedores tales como hoteleros, transportadoras turísticas, parques y/o centros turísticos que acredite el desarrollo de las funciones como Tour Operador </a:t>
            </a:r>
          </a:p>
          <a:p>
            <a:endParaRPr lang="es-MX" dirty="0"/>
          </a:p>
        </p:txBody>
      </p:sp>
    </p:spTree>
    <p:extLst>
      <p:ext uri="{BB962C8B-B14F-4D97-AF65-F5344CB8AC3E}">
        <p14:creationId xmlns:p14="http://schemas.microsoft.com/office/powerpoint/2010/main" val="420018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DDC0DE0C-0F35-BAD8-68B1-03E3C2C361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pic>
        <p:nvPicPr>
          <p:cNvPr id="12" name="Gráfico 11">
            <a:extLst>
              <a:ext uri="{FF2B5EF4-FFF2-40B4-BE49-F238E27FC236}">
                <a16:creationId xmlns:a16="http://schemas.microsoft.com/office/drawing/2014/main" id="{8A4A9C3F-2EF6-558F-19FB-8ADB27CEC9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8523" y="118387"/>
            <a:ext cx="4046725" cy="844491"/>
          </a:xfrm>
          <a:prstGeom prst="rect">
            <a:avLst/>
          </a:prstGeom>
        </p:spPr>
      </p:pic>
      <p:pic>
        <p:nvPicPr>
          <p:cNvPr id="14" name="Gráfico 13">
            <a:extLst>
              <a:ext uri="{FF2B5EF4-FFF2-40B4-BE49-F238E27FC236}">
                <a16:creationId xmlns:a16="http://schemas.microsoft.com/office/drawing/2014/main" id="{086F8C8D-D162-2D7F-7FF2-29B628A6113D}"/>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9704" t="38810" r="5895" b="30091"/>
          <a:stretch/>
        </p:blipFill>
        <p:spPr>
          <a:xfrm>
            <a:off x="9488979" y="5804122"/>
            <a:ext cx="2599765" cy="1053878"/>
          </a:xfrm>
          <a:prstGeom prst="rect">
            <a:avLst/>
          </a:prstGeom>
        </p:spPr>
      </p:pic>
      <p:pic>
        <p:nvPicPr>
          <p:cNvPr id="7" name="Imagen 6" descr="Logo Sectur.pdf">
            <a:extLst>
              <a:ext uri="{FF2B5EF4-FFF2-40B4-BE49-F238E27FC236}">
                <a16:creationId xmlns:a16="http://schemas.microsoft.com/office/drawing/2014/main" id="{AF41CC0D-9C91-CABC-90B7-7D56556B1B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2692" y="-349004"/>
            <a:ext cx="2308241" cy="1783641"/>
          </a:xfrm>
          <a:prstGeom prst="rect">
            <a:avLst/>
          </a:prstGeom>
        </p:spPr>
      </p:pic>
      <p:sp>
        <p:nvSpPr>
          <p:cNvPr id="2" name="Redondear rectángulo de esquina del mismo lado 1">
            <a:extLst>
              <a:ext uri="{FF2B5EF4-FFF2-40B4-BE49-F238E27FC236}">
                <a16:creationId xmlns:a16="http://schemas.microsoft.com/office/drawing/2014/main" id="{C9E5E94B-E507-41EE-7BAF-728ECBF156DF}"/>
              </a:ext>
            </a:extLst>
          </p:cNvPr>
          <p:cNvSpPr/>
          <p:nvPr/>
        </p:nvSpPr>
        <p:spPr>
          <a:xfrm>
            <a:off x="0" y="1052041"/>
            <a:ext cx="9144000" cy="498967"/>
          </a:xfrm>
          <a:prstGeom prst="round2SameRect">
            <a:avLst/>
          </a:prstGeom>
          <a:solidFill>
            <a:srgbClr val="692104"/>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400" dirty="0"/>
              <a:t>Requisito específico según el tipo de prestador</a:t>
            </a:r>
          </a:p>
        </p:txBody>
      </p:sp>
      <p:sp>
        <p:nvSpPr>
          <p:cNvPr id="3" name="Rectángulo 2">
            <a:extLst>
              <a:ext uri="{FF2B5EF4-FFF2-40B4-BE49-F238E27FC236}">
                <a16:creationId xmlns:a16="http://schemas.microsoft.com/office/drawing/2014/main" id="{40B82BEC-A5CD-BE2D-E7E4-76B789B2F957}"/>
              </a:ext>
            </a:extLst>
          </p:cNvPr>
          <p:cNvSpPr/>
          <p:nvPr/>
        </p:nvSpPr>
        <p:spPr>
          <a:xfrm>
            <a:off x="168442" y="1674182"/>
            <a:ext cx="4572000" cy="4524315"/>
          </a:xfrm>
          <a:prstGeom prst="rect">
            <a:avLst/>
          </a:prstGeom>
        </p:spPr>
        <p:txBody>
          <a:bodyPr>
            <a:spAutoFit/>
          </a:bodyPr>
          <a:lstStyle/>
          <a:p>
            <a:pPr algn="just"/>
            <a:r>
              <a:rPr lang="es-MX" b="1" dirty="0">
                <a:solidFill>
                  <a:srgbClr val="333333"/>
                </a:solidFill>
              </a:rPr>
              <a:t>Arrendadora de Autos </a:t>
            </a:r>
            <a:endParaRPr lang="es-MX" dirty="0"/>
          </a:p>
          <a:p>
            <a:pPr algn="just"/>
            <a:r>
              <a:rPr lang="es-MX" dirty="0">
                <a:solidFill>
                  <a:srgbClr val="333333"/>
                </a:solidFill>
              </a:rPr>
              <a:t>Constancia de registro ante la unidad administrativa central competente o el centro SCT que corresponda a su domicilio </a:t>
            </a:r>
          </a:p>
          <a:p>
            <a:pPr algn="just"/>
            <a:endParaRPr lang="es-MX" dirty="0"/>
          </a:p>
          <a:p>
            <a:pPr algn="just"/>
            <a:r>
              <a:rPr lang="es-MX" b="1" dirty="0">
                <a:solidFill>
                  <a:srgbClr val="333333"/>
                </a:solidFill>
              </a:rPr>
              <a:t>Balneario y/o Parque Acuático </a:t>
            </a:r>
            <a:endParaRPr lang="es-MX" dirty="0"/>
          </a:p>
          <a:p>
            <a:pPr algn="just"/>
            <a:r>
              <a:rPr lang="es-MX" dirty="0">
                <a:solidFill>
                  <a:srgbClr val="333333"/>
                </a:solidFill>
              </a:rPr>
              <a:t>Cédula de empadronamiento municipal 2023 o constancia de situación fiscal al mes reciente</a:t>
            </a:r>
          </a:p>
          <a:p>
            <a:pPr algn="just"/>
            <a:endParaRPr lang="es-MX" dirty="0">
              <a:solidFill>
                <a:srgbClr val="333333"/>
              </a:solidFill>
            </a:endParaRPr>
          </a:p>
          <a:p>
            <a:r>
              <a:rPr lang="es-MX" b="1" dirty="0">
                <a:solidFill>
                  <a:srgbClr val="333333"/>
                </a:solidFill>
              </a:rPr>
              <a:t>Línea Terrestre de</a:t>
            </a:r>
            <a:br>
              <a:rPr lang="es-MX" b="1" dirty="0">
                <a:solidFill>
                  <a:srgbClr val="333333"/>
                </a:solidFill>
              </a:rPr>
            </a:br>
            <a:r>
              <a:rPr lang="es-MX" b="1" dirty="0">
                <a:solidFill>
                  <a:srgbClr val="333333"/>
                </a:solidFill>
              </a:rPr>
              <a:t>Transporte de Pasajeros</a:t>
            </a:r>
            <a:br>
              <a:rPr lang="es-MX" b="1" dirty="0">
                <a:solidFill>
                  <a:srgbClr val="333333"/>
                </a:solidFill>
              </a:rPr>
            </a:br>
            <a:r>
              <a:rPr lang="es-MX" dirty="0">
                <a:solidFill>
                  <a:srgbClr val="333333"/>
                </a:solidFill>
              </a:rPr>
              <a:t>Permiso o alta de vehículo para la operación de servicio de autotransporte federal de pasajeros, turismo, carga y transporte privado de personas y carga SCT </a:t>
            </a:r>
            <a:endParaRPr lang="es-MX" dirty="0"/>
          </a:p>
          <a:p>
            <a:pPr algn="just"/>
            <a:endParaRPr lang="es-MX" dirty="0"/>
          </a:p>
        </p:txBody>
      </p:sp>
      <p:sp>
        <p:nvSpPr>
          <p:cNvPr id="4" name="Rectángulo 3">
            <a:extLst>
              <a:ext uri="{FF2B5EF4-FFF2-40B4-BE49-F238E27FC236}">
                <a16:creationId xmlns:a16="http://schemas.microsoft.com/office/drawing/2014/main" id="{AF82D858-86DF-7A66-F791-9A8122F01878}"/>
              </a:ext>
            </a:extLst>
          </p:cNvPr>
          <p:cNvSpPr/>
          <p:nvPr/>
        </p:nvSpPr>
        <p:spPr>
          <a:xfrm>
            <a:off x="4899381" y="1636949"/>
            <a:ext cx="4572000" cy="4247317"/>
          </a:xfrm>
          <a:prstGeom prst="rect">
            <a:avLst/>
          </a:prstGeom>
        </p:spPr>
        <p:txBody>
          <a:bodyPr>
            <a:spAutoFit/>
          </a:bodyPr>
          <a:lstStyle/>
          <a:p>
            <a:pPr algn="just"/>
            <a:r>
              <a:rPr lang="es-MX" b="1" dirty="0">
                <a:solidFill>
                  <a:srgbClr val="333333"/>
                </a:solidFill>
              </a:rPr>
              <a:t>Operadora de Buceo </a:t>
            </a:r>
            <a:endParaRPr lang="es-MX" dirty="0"/>
          </a:p>
          <a:p>
            <a:pPr algn="just"/>
            <a:r>
              <a:rPr lang="es-MX" dirty="0">
                <a:solidFill>
                  <a:srgbClr val="333333"/>
                </a:solidFill>
              </a:rPr>
              <a:t>Licencia de buceo vigente  o  Carátula de la Póliza de seguro de responsabilidad civil vigente </a:t>
            </a:r>
          </a:p>
          <a:p>
            <a:pPr algn="just"/>
            <a:endParaRPr lang="es-MX" dirty="0"/>
          </a:p>
          <a:p>
            <a:pPr algn="just"/>
            <a:r>
              <a:rPr lang="es-MX" b="1" dirty="0">
                <a:solidFill>
                  <a:srgbClr val="333333"/>
                </a:solidFill>
              </a:rPr>
              <a:t>Operadora de Marina Turística </a:t>
            </a:r>
            <a:endParaRPr lang="es-MX" dirty="0"/>
          </a:p>
          <a:p>
            <a:pPr algn="just"/>
            <a:r>
              <a:rPr lang="es-MX" dirty="0">
                <a:solidFill>
                  <a:srgbClr val="333333"/>
                </a:solidFill>
              </a:rPr>
              <a:t>Título de Concesión </a:t>
            </a:r>
          </a:p>
          <a:p>
            <a:pPr algn="just"/>
            <a:endParaRPr lang="es-MX" dirty="0"/>
          </a:p>
          <a:p>
            <a:pPr algn="just"/>
            <a:r>
              <a:rPr lang="es-MX" b="1" dirty="0">
                <a:solidFill>
                  <a:srgbClr val="333333"/>
                </a:solidFill>
              </a:rPr>
              <a:t>Parque Temático </a:t>
            </a:r>
            <a:endParaRPr lang="es-MX" dirty="0"/>
          </a:p>
          <a:p>
            <a:pPr algn="just"/>
            <a:r>
              <a:rPr lang="es-MX" dirty="0">
                <a:solidFill>
                  <a:srgbClr val="333333"/>
                </a:solidFill>
              </a:rPr>
              <a:t>Póliza de seguro de responsabilidad civil vigente </a:t>
            </a:r>
          </a:p>
          <a:p>
            <a:pPr algn="just"/>
            <a:endParaRPr lang="es-MX" dirty="0">
              <a:solidFill>
                <a:srgbClr val="333333"/>
              </a:solidFill>
            </a:endParaRPr>
          </a:p>
          <a:p>
            <a:pPr algn="just"/>
            <a:r>
              <a:rPr lang="es-MX" b="1" dirty="0">
                <a:solidFill>
                  <a:srgbClr val="333333"/>
                </a:solidFill>
              </a:rPr>
              <a:t>Guardavidas </a:t>
            </a:r>
          </a:p>
          <a:p>
            <a:pPr algn="just"/>
            <a:r>
              <a:rPr lang="es-MX" dirty="0">
                <a:solidFill>
                  <a:srgbClr val="333333"/>
                </a:solidFill>
              </a:rPr>
              <a:t>Certificado como guardavidas </a:t>
            </a:r>
          </a:p>
          <a:p>
            <a:pPr algn="just"/>
            <a:endParaRPr lang="es-MX" dirty="0"/>
          </a:p>
        </p:txBody>
      </p:sp>
    </p:spTree>
    <p:extLst>
      <p:ext uri="{BB962C8B-B14F-4D97-AF65-F5344CB8AC3E}">
        <p14:creationId xmlns:p14="http://schemas.microsoft.com/office/powerpoint/2010/main" val="18619474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DDC0DE0C-0F35-BAD8-68B1-03E3C2C361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pic>
        <p:nvPicPr>
          <p:cNvPr id="12" name="Gráfico 11">
            <a:extLst>
              <a:ext uri="{FF2B5EF4-FFF2-40B4-BE49-F238E27FC236}">
                <a16:creationId xmlns:a16="http://schemas.microsoft.com/office/drawing/2014/main" id="{8A4A9C3F-2EF6-558F-19FB-8ADB27CEC9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08523" y="118387"/>
            <a:ext cx="4046725" cy="844491"/>
          </a:xfrm>
          <a:prstGeom prst="rect">
            <a:avLst/>
          </a:prstGeom>
        </p:spPr>
      </p:pic>
      <p:pic>
        <p:nvPicPr>
          <p:cNvPr id="14" name="Gráfico 13">
            <a:extLst>
              <a:ext uri="{FF2B5EF4-FFF2-40B4-BE49-F238E27FC236}">
                <a16:creationId xmlns:a16="http://schemas.microsoft.com/office/drawing/2014/main" id="{086F8C8D-D162-2D7F-7FF2-29B628A6113D}"/>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9704" t="38810" r="5895" b="30091"/>
          <a:stretch/>
        </p:blipFill>
        <p:spPr>
          <a:xfrm>
            <a:off x="9488979" y="5804122"/>
            <a:ext cx="2599765" cy="1053878"/>
          </a:xfrm>
          <a:prstGeom prst="rect">
            <a:avLst/>
          </a:prstGeom>
        </p:spPr>
      </p:pic>
      <p:pic>
        <p:nvPicPr>
          <p:cNvPr id="7" name="Imagen 6" descr="Logo Sectur.pdf">
            <a:extLst>
              <a:ext uri="{FF2B5EF4-FFF2-40B4-BE49-F238E27FC236}">
                <a16:creationId xmlns:a16="http://schemas.microsoft.com/office/drawing/2014/main" id="{AF41CC0D-9C91-CABC-90B7-7D56556B1B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2692" y="-349004"/>
            <a:ext cx="2308241" cy="1783641"/>
          </a:xfrm>
          <a:prstGeom prst="rect">
            <a:avLst/>
          </a:prstGeom>
        </p:spPr>
      </p:pic>
      <p:sp>
        <p:nvSpPr>
          <p:cNvPr id="2" name="Redondear rectángulo de esquina del mismo lado 1">
            <a:extLst>
              <a:ext uri="{FF2B5EF4-FFF2-40B4-BE49-F238E27FC236}">
                <a16:creationId xmlns:a16="http://schemas.microsoft.com/office/drawing/2014/main" id="{E11C7075-BAC2-75DF-09C7-BF5B8C3DFDF6}"/>
              </a:ext>
            </a:extLst>
          </p:cNvPr>
          <p:cNvSpPr/>
          <p:nvPr/>
        </p:nvSpPr>
        <p:spPr>
          <a:xfrm>
            <a:off x="0" y="1052041"/>
            <a:ext cx="9144000" cy="498967"/>
          </a:xfrm>
          <a:prstGeom prst="round2SameRect">
            <a:avLst/>
          </a:prstGeom>
          <a:solidFill>
            <a:srgbClr val="692104"/>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400" dirty="0"/>
              <a:t>Requisito específico según el tipo de prestador</a:t>
            </a:r>
          </a:p>
        </p:txBody>
      </p:sp>
      <p:sp>
        <p:nvSpPr>
          <p:cNvPr id="3" name="Rectángulo 2">
            <a:extLst>
              <a:ext uri="{FF2B5EF4-FFF2-40B4-BE49-F238E27FC236}">
                <a16:creationId xmlns:a16="http://schemas.microsoft.com/office/drawing/2014/main" id="{62EFEFD7-7156-C8A6-455B-43D0DE3B0AAA}"/>
              </a:ext>
            </a:extLst>
          </p:cNvPr>
          <p:cNvSpPr/>
          <p:nvPr/>
        </p:nvSpPr>
        <p:spPr>
          <a:xfrm>
            <a:off x="180473" y="1703850"/>
            <a:ext cx="4572000" cy="3693319"/>
          </a:xfrm>
          <a:prstGeom prst="rect">
            <a:avLst/>
          </a:prstGeom>
        </p:spPr>
        <p:txBody>
          <a:bodyPr>
            <a:spAutoFit/>
          </a:bodyPr>
          <a:lstStyle/>
          <a:p>
            <a:r>
              <a:rPr lang="es-MX" b="1" dirty="0">
                <a:solidFill>
                  <a:srgbClr val="333333"/>
                </a:solidFill>
              </a:rPr>
              <a:t>Hospedaje </a:t>
            </a:r>
            <a:endParaRPr lang="es-MX" dirty="0"/>
          </a:p>
          <a:p>
            <a:r>
              <a:rPr lang="es-MX" dirty="0">
                <a:solidFill>
                  <a:srgbClr val="333333"/>
                </a:solidFill>
              </a:rPr>
              <a:t>Carátula de la Póliza del seguro de responsabilidad civil vigente o cédula de empadronamiento </a:t>
            </a:r>
            <a:r>
              <a:rPr lang="es-MX">
                <a:solidFill>
                  <a:srgbClr val="333333"/>
                </a:solidFill>
              </a:rPr>
              <a:t>municipal 2023 </a:t>
            </a:r>
            <a:r>
              <a:rPr lang="es-MX" dirty="0">
                <a:solidFill>
                  <a:srgbClr val="333333"/>
                </a:solidFill>
              </a:rPr>
              <a:t>o constancia de situación fiscal al mes reciente</a:t>
            </a:r>
          </a:p>
          <a:p>
            <a:endParaRPr lang="es-MX" dirty="0">
              <a:solidFill>
                <a:srgbClr val="333333"/>
              </a:solidFill>
            </a:endParaRPr>
          </a:p>
          <a:p>
            <a:r>
              <a:rPr lang="es-MX" b="1" dirty="0">
                <a:solidFill>
                  <a:srgbClr val="333333"/>
                </a:solidFill>
              </a:rPr>
              <a:t>Transportadora Turística </a:t>
            </a:r>
          </a:p>
          <a:p>
            <a:r>
              <a:rPr lang="es-MX" dirty="0">
                <a:solidFill>
                  <a:srgbClr val="333333"/>
                </a:solidFill>
              </a:rPr>
              <a:t>Permiso o alta de vehículo para</a:t>
            </a:r>
            <a:br>
              <a:rPr lang="es-MX" dirty="0">
                <a:solidFill>
                  <a:srgbClr val="333333"/>
                </a:solidFill>
              </a:rPr>
            </a:br>
            <a:r>
              <a:rPr lang="es-MX" dirty="0">
                <a:solidFill>
                  <a:srgbClr val="333333"/>
                </a:solidFill>
              </a:rPr>
              <a:t>la operación de servicio de autotransporte federal de pasajeros, turismo, carga y transporte privado de personas y carga (SCT) </a:t>
            </a:r>
          </a:p>
          <a:p>
            <a:endParaRPr lang="es-MX" dirty="0"/>
          </a:p>
          <a:p>
            <a:endParaRPr lang="es-MX" dirty="0"/>
          </a:p>
        </p:txBody>
      </p:sp>
      <p:sp>
        <p:nvSpPr>
          <p:cNvPr id="4" name="Rectángulo 3">
            <a:extLst>
              <a:ext uri="{FF2B5EF4-FFF2-40B4-BE49-F238E27FC236}">
                <a16:creationId xmlns:a16="http://schemas.microsoft.com/office/drawing/2014/main" id="{498D466D-A3ED-FB4B-116C-B560764AF1DE}"/>
              </a:ext>
            </a:extLst>
          </p:cNvPr>
          <p:cNvSpPr/>
          <p:nvPr/>
        </p:nvSpPr>
        <p:spPr>
          <a:xfrm>
            <a:off x="4996589" y="1664031"/>
            <a:ext cx="4572000" cy="2308324"/>
          </a:xfrm>
          <a:prstGeom prst="rect">
            <a:avLst/>
          </a:prstGeom>
        </p:spPr>
        <p:txBody>
          <a:bodyPr>
            <a:spAutoFit/>
          </a:bodyPr>
          <a:lstStyle/>
          <a:p>
            <a:r>
              <a:rPr lang="es-MX" b="1" dirty="0">
                <a:solidFill>
                  <a:srgbClr val="333333"/>
                </a:solidFill>
              </a:rPr>
              <a:t>Operadora de Aventura/Naturaleza </a:t>
            </a:r>
          </a:p>
          <a:p>
            <a:r>
              <a:rPr lang="es-MX" dirty="0">
                <a:solidFill>
                  <a:srgbClr val="333333"/>
                </a:solidFill>
              </a:rPr>
              <a:t>Manuales de seguridad y atención de emergencias por cada actividad que se ofrece de acuerdo a la NOM-11- TUR-2001 o Manuales de operación para los guías de acuerdo a la NOM- 011-TUR-2001 o Carátula de la Póliza de seguro de responsabilidad civil vigente </a:t>
            </a:r>
          </a:p>
        </p:txBody>
      </p:sp>
    </p:spTree>
    <p:extLst>
      <p:ext uri="{BB962C8B-B14F-4D97-AF65-F5344CB8AC3E}">
        <p14:creationId xmlns:p14="http://schemas.microsoft.com/office/powerpoint/2010/main" val="36775924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TotalTime>
  <Words>891</Words>
  <Application>Microsoft Macintosh PowerPoint</Application>
  <PresentationFormat>Panorámica</PresentationFormat>
  <Paragraphs>110</Paragraphs>
  <Slides>11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11</vt:i4>
      </vt:variant>
    </vt:vector>
  </HeadingPairs>
  <TitlesOfParts>
    <vt:vector size="18" baseType="lpstr">
      <vt:lpstr>Arial</vt:lpstr>
      <vt:lpstr>Calibri</vt:lpstr>
      <vt:lpstr>Calibri Light</vt:lpstr>
      <vt:lpstr>Courier New</vt:lpstr>
      <vt:lpstr>Panton</vt:lpstr>
      <vt:lpstr>Verdana</vt:lpstr>
      <vt:lpstr>Tema de Office</vt:lpstr>
      <vt:lpstr>Registro Nacional de Turismo (RNT)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dc:title>
  <dc:creator>Jesus Croda</dc:creator>
  <cp:lastModifiedBy>Microsoft Office User</cp:lastModifiedBy>
  <cp:revision>22</cp:revision>
  <dcterms:created xsi:type="dcterms:W3CDTF">2023-01-05T18:47:24Z</dcterms:created>
  <dcterms:modified xsi:type="dcterms:W3CDTF">2023-03-01T04:42:33Z</dcterms:modified>
</cp:coreProperties>
</file>