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72" r:id="rId6"/>
    <p:sldId id="263" r:id="rId7"/>
    <p:sldId id="264" r:id="rId8"/>
    <p:sldId id="269" r:id="rId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72" autoAdjust="0"/>
    <p:restoredTop sz="94660"/>
  </p:normalViewPr>
  <p:slideViewPr>
    <p:cSldViewPr snapToGrid="0">
      <p:cViewPr varScale="1">
        <p:scale>
          <a:sx n="63" d="100"/>
          <a:sy n="63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8B2CAA-1CBE-A9D8-E83C-D9E41A3AA5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9FAEDE-F09B-D8BB-7069-C55A745580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1C373C-8C20-3A83-808B-E683BD8F4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ACE8EE-DAEA-196D-CEFE-80F56753A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906355-3E02-45AA-1156-4A1F012B6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424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FD1314-D00F-9D35-113E-B711CB90A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E615FD0-061F-A7AB-B199-2B81528EE0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A134D3-1A09-7E95-AB7D-95809D3E3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7103DF-C672-F049-89AF-48D08661B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107909-68F5-2D8C-E90F-4360CCD30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6895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C0AF339-F2A2-F218-AFA7-D9D312AADC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1D7CEDD-E0ED-37E6-9689-26B27805C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626427-F62D-2DA2-BEC5-037565E39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C2FD4D-B95F-D798-3B46-0428BDE0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98B76A-3A20-5242-DCE6-1A07E5284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7154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A8125-CFD7-3BDE-7670-B1380FE05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7A2E03-B0E8-CFBB-783C-066BF5B28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4A059B-DE33-674C-42BB-097D1532C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9F35BF-A02F-A7D2-0025-FA2AEF7CA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2F1559-9320-147E-F90E-74B46DE6C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8392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92E031-EC04-8568-4174-2622D03E4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B33A04B-B9DA-4CC4-CCF4-3208C8C44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C06929-0CB8-A4CB-21F9-4904D32C6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22622C-E645-152A-B0B7-536A592E9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155BEE-167F-1D59-3C16-86A5D3557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2006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3D5F13-03AE-3FBE-BDBC-40B46E346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9E575E-3590-CE79-E968-BFB6058FB8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428B2F0-D621-6E04-B3A8-0F7FA9E74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572D8C-7DD6-176E-85F8-B7BDB77C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0251AC-A85D-C233-61B8-3FD9CAC84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18975-107A-E153-516E-E6EDA12F5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349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57F64B-F6CF-FE0B-4477-119B35D4E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46240F-981B-56D1-83EE-A77008401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7E18C10-BF22-04C8-A630-C95FC83FC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088A457-C50D-6CCF-A8F5-819BA0B8A5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9CCA538-F1B7-0539-2916-AA57C34391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B24DC18-F955-8873-4C5E-E16BD73E9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2A139CA-2F22-5046-9397-5834AEF61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02BBED1-A899-03B3-950C-EADA9E9F4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41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712A85-FEA9-C00E-41C9-1281566A1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2EF175-6B9F-5B2D-0521-5A3798F30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90EB34-ACD7-263E-E9DC-1DAC2EDBD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AE32D64-23EF-B680-6213-E9CE02A74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202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E3F9B83-4B56-E5FD-34B2-8DF44845D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1027234-CB42-52AE-9AAC-FD346A30B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90ED7B7-8A1F-2815-6FFA-47E7C8A84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590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4CF858-361C-BC51-2161-3D088DD06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3F1D4C-81B4-BDA0-139F-4F16E67C9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94D5A61-6F6A-EC6E-4F02-23AC3965B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F62289B-9936-1294-7A80-948122820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EB02F31-0028-082F-9E3F-47741F3A7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71830CE-1708-90FB-2DB6-5636F6F52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9114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DCC969-D5C9-311F-3F42-6671AFDDA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829277F-2C05-F4AF-B6F7-1393EAFF6D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2EF24A-CF6F-C692-E494-6ED8D1069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A3D5238-721F-A663-762C-74A7F5976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7AA8FB-66B4-1CD2-B361-3C5DA2B0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D2B758A-2C19-D8B9-5AC7-565C10E1C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953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1CFEA63-4DA3-0741-D519-FCBD7874B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318A05B-CA09-DC63-BE78-4FCB2800C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B84F55-3EC2-0D10-20D9-4FFC2C4228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59526-53C9-4BC9-BDF7-9A5F8344EF55}" type="datetimeFigureOut">
              <a:rPr lang="es-MX" smtClean="0"/>
              <a:t>28/02/23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EA7DEF-1F58-90A5-EB1A-365BB27C7A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9BAF9C-9F80-1117-3A6D-DB4C4C5C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404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F8ABC6E-34D8-888C-1C5D-7DAA1623D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568AB7B-F63A-2DDC-E09B-C45CAD555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8065" y="1625459"/>
            <a:ext cx="9144000" cy="1743916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Clasificación Hotelera (SCH)</a:t>
            </a:r>
            <a:endParaRPr lang="es-MX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C95C1C1-A498-27D8-EDDE-4905109D2C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2158" y="3935278"/>
            <a:ext cx="9144000" cy="864159"/>
          </a:xfrm>
        </p:spPr>
        <p:txBody>
          <a:bodyPr>
            <a:normAutofit lnSpcReduction="10000"/>
          </a:bodyPr>
          <a:lstStyle/>
          <a:p>
            <a:r>
              <a:rPr lang="es-ES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Dr. Omar Castro Prado</a:t>
            </a:r>
          </a:p>
          <a:p>
            <a:r>
              <a:rPr lang="es-ES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Director de Servicios Turísticos</a:t>
            </a:r>
            <a:endParaRPr lang="es-MX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B71C009E-8BF7-1324-0A35-02502EDCA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02717" y="786486"/>
            <a:ext cx="3611095" cy="756319"/>
          </a:xfrm>
          <a:prstGeom prst="rect">
            <a:avLst/>
          </a:prstGeom>
        </p:spPr>
      </p:pic>
      <p:pic>
        <p:nvPicPr>
          <p:cNvPr id="11" name="Gráfico 10">
            <a:extLst>
              <a:ext uri="{FF2B5EF4-FFF2-40B4-BE49-F238E27FC236}">
                <a16:creationId xmlns:a16="http://schemas.microsoft.com/office/drawing/2014/main" id="{44A85259-36C6-2FDD-81A3-ED2B40BE93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68893" y="4446493"/>
            <a:ext cx="3278741" cy="195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2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8523" y="118387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704" t="38810" r="5895" b="30091"/>
          <a:stretch/>
        </p:blipFill>
        <p:spPr>
          <a:xfrm>
            <a:off x="9488979" y="5804122"/>
            <a:ext cx="2599765" cy="1053878"/>
          </a:xfrm>
          <a:prstGeom prst="rect">
            <a:avLst/>
          </a:prstGeom>
        </p:spPr>
      </p:pic>
      <p:pic>
        <p:nvPicPr>
          <p:cNvPr id="7" name="Imagen 6" descr="Logo Sectur.pdf">
            <a:extLst>
              <a:ext uri="{FF2B5EF4-FFF2-40B4-BE49-F238E27FC236}">
                <a16:creationId xmlns:a16="http://schemas.microsoft.com/office/drawing/2014/main" id="{AF41CC0D-9C91-CABC-90B7-7D56556B1B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92" y="-349004"/>
            <a:ext cx="2308241" cy="1783641"/>
          </a:xfrm>
          <a:prstGeom prst="rect">
            <a:avLst/>
          </a:prstGeom>
        </p:spPr>
      </p:pic>
      <p:sp>
        <p:nvSpPr>
          <p:cNvPr id="9" name="Redondear rectángulo de esquina del mismo lado 8">
            <a:extLst>
              <a:ext uri="{FF2B5EF4-FFF2-40B4-BE49-F238E27FC236}">
                <a16:creationId xmlns:a16="http://schemas.microsoft.com/office/drawing/2014/main" id="{0846C015-4208-3C09-73FA-4E68417BD2BA}"/>
              </a:ext>
            </a:extLst>
          </p:cNvPr>
          <p:cNvSpPr/>
          <p:nvPr/>
        </p:nvSpPr>
        <p:spPr>
          <a:xfrm>
            <a:off x="0" y="1248030"/>
            <a:ext cx="9144000" cy="498967"/>
          </a:xfrm>
          <a:prstGeom prst="round2SameRect">
            <a:avLst/>
          </a:prstGeom>
          <a:solidFill>
            <a:srgbClr val="692104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¿Qué es el </a:t>
            </a:r>
            <a:r>
              <a:rPr lang="es-MX" sz="2400" dirty="0">
                <a:latin typeface="Panton" pitchFamily="2" charset="77"/>
              </a:rPr>
              <a:t>Sistema</a:t>
            </a:r>
            <a:r>
              <a:rPr lang="es-MX" sz="2400" dirty="0"/>
              <a:t> de Clasificación Hotelera ?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1337B97-FEF6-25F3-EE3E-9622B2719125}"/>
              </a:ext>
            </a:extLst>
          </p:cNvPr>
          <p:cNvSpPr/>
          <p:nvPr/>
        </p:nvSpPr>
        <p:spPr>
          <a:xfrm>
            <a:off x="266285" y="2165635"/>
            <a:ext cx="8586955" cy="190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1600" dirty="0">
                <a:solidFill>
                  <a:srgbClr val="545454"/>
                </a:solidFill>
              </a:rPr>
              <a:t>El Sistema de Clasificación Hotelera es una herramienta metodológica sustentada a través de un mecanismo de autoevaluación regulado por la Secretaría de Turismo, que permite a los establecimientos de hospedaje conocer la situación de sus instalaciones y servicios ofrecidos, así como, identificar áreas de oportunidad, hecho mediante el cual será reconocido a través de una categoría representada por estrellas. </a:t>
            </a:r>
          </a:p>
        </p:txBody>
      </p:sp>
    </p:spTree>
    <p:extLst>
      <p:ext uri="{BB962C8B-B14F-4D97-AF65-F5344CB8AC3E}">
        <p14:creationId xmlns:p14="http://schemas.microsoft.com/office/powerpoint/2010/main" val="1780000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8523" y="118387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704" t="38810" r="5895" b="30091"/>
          <a:stretch/>
        </p:blipFill>
        <p:spPr>
          <a:xfrm>
            <a:off x="9488979" y="5804122"/>
            <a:ext cx="2599765" cy="1053878"/>
          </a:xfrm>
          <a:prstGeom prst="rect">
            <a:avLst/>
          </a:prstGeom>
        </p:spPr>
      </p:pic>
      <p:pic>
        <p:nvPicPr>
          <p:cNvPr id="7" name="Imagen 6" descr="Logo Sectur.pdf">
            <a:extLst>
              <a:ext uri="{FF2B5EF4-FFF2-40B4-BE49-F238E27FC236}">
                <a16:creationId xmlns:a16="http://schemas.microsoft.com/office/drawing/2014/main" id="{AF41CC0D-9C91-CABC-90B7-7D56556B1B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92" y="-349004"/>
            <a:ext cx="2308241" cy="1783641"/>
          </a:xfrm>
          <a:prstGeom prst="rect">
            <a:avLst/>
          </a:prstGeom>
        </p:spPr>
      </p:pic>
      <p:sp>
        <p:nvSpPr>
          <p:cNvPr id="2" name="Redondear rectángulo de esquina del mismo lado 1">
            <a:extLst>
              <a:ext uri="{FF2B5EF4-FFF2-40B4-BE49-F238E27FC236}">
                <a16:creationId xmlns:a16="http://schemas.microsoft.com/office/drawing/2014/main" id="{77C7FC21-72E5-BC45-D35B-DE6DBB6AE2C2}"/>
              </a:ext>
            </a:extLst>
          </p:cNvPr>
          <p:cNvSpPr/>
          <p:nvPr/>
        </p:nvSpPr>
        <p:spPr>
          <a:xfrm>
            <a:off x="0" y="1248030"/>
            <a:ext cx="9144000" cy="498967"/>
          </a:xfrm>
          <a:prstGeom prst="round2SameRect">
            <a:avLst/>
          </a:prstGeom>
          <a:solidFill>
            <a:srgbClr val="692104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Fundamento Legal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618C49C-A73D-31A0-8830-13FF70ECC781}"/>
              </a:ext>
            </a:extLst>
          </p:cNvPr>
          <p:cNvSpPr/>
          <p:nvPr/>
        </p:nvSpPr>
        <p:spPr>
          <a:xfrm>
            <a:off x="0" y="1428459"/>
            <a:ext cx="9539111" cy="3747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s-MX" sz="1600" dirty="0">
              <a:solidFill>
                <a:srgbClr val="545454"/>
              </a:solidFill>
            </a:endParaRPr>
          </a:p>
          <a:p>
            <a:pPr marL="257175" indent="-25717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rgbClr val="545454"/>
                </a:solidFill>
              </a:rPr>
              <a:t>Ley General de Turismo. </a:t>
            </a:r>
            <a:r>
              <a:rPr lang="es-MX" sz="1600" dirty="0">
                <a:solidFill>
                  <a:srgbClr val="545454"/>
                </a:solidFill>
              </a:rPr>
              <a:t>En su artículo 4, fracción XII, señala que la Secretaría de Turismo establecerá la regulación para la clasificación de establecimientos hoteleros y de hospedaje, de cumplimiento obligatorio en toda la República. </a:t>
            </a:r>
          </a:p>
          <a:p>
            <a:pPr algn="just">
              <a:lnSpc>
                <a:spcPct val="150000"/>
              </a:lnSpc>
            </a:pPr>
            <a:endParaRPr lang="es-MX" sz="1600" dirty="0">
              <a:solidFill>
                <a:srgbClr val="545454"/>
              </a:solidFill>
            </a:endParaRPr>
          </a:p>
          <a:p>
            <a:pPr marL="257175" indent="-25717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rgbClr val="545454"/>
                </a:solidFill>
              </a:rPr>
              <a:t>Ley de Turismo del Estado de Veracruz de Ignacio de la Llave. </a:t>
            </a:r>
            <a:r>
              <a:rPr lang="es-MX" sz="1600" dirty="0">
                <a:solidFill>
                  <a:srgbClr val="545454"/>
                </a:solidFill>
              </a:rPr>
              <a:t>En su artículo 97, fracción IX,  dentro de las obligaciones de los prestadores de servicios turísticos  deberan cubrir con las características y requisitos exígidos, de acuerdo a su clasificación en los términos de la Ley Geneal.</a:t>
            </a:r>
          </a:p>
          <a:p>
            <a:pPr lvl="1" algn="just">
              <a:lnSpc>
                <a:spcPct val="150000"/>
              </a:lnSpc>
            </a:pPr>
            <a:endParaRPr lang="es-MX" sz="1600" dirty="0">
              <a:solidFill>
                <a:srgbClr val="545454"/>
              </a:solidFill>
            </a:endParaRPr>
          </a:p>
          <a:p>
            <a:pPr marL="257175" indent="-25717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1600" dirty="0">
              <a:solidFill>
                <a:srgbClr val="5454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1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523" y="118387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9704" t="38810" r="5895" b="30091"/>
          <a:stretch/>
        </p:blipFill>
        <p:spPr>
          <a:xfrm>
            <a:off x="9488979" y="5804122"/>
            <a:ext cx="2599765" cy="1053878"/>
          </a:xfrm>
          <a:prstGeom prst="rect">
            <a:avLst/>
          </a:prstGeom>
        </p:spPr>
      </p:pic>
      <p:pic>
        <p:nvPicPr>
          <p:cNvPr id="7" name="Imagen 6" descr="Logo Sectur.pdf">
            <a:extLst>
              <a:ext uri="{FF2B5EF4-FFF2-40B4-BE49-F238E27FC236}">
                <a16:creationId xmlns:a16="http://schemas.microsoft.com/office/drawing/2014/main" id="{AF41CC0D-9C91-CABC-90B7-7D56556B1B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92" y="-349004"/>
            <a:ext cx="2308241" cy="1783641"/>
          </a:xfrm>
          <a:prstGeom prst="rect">
            <a:avLst/>
          </a:prstGeom>
        </p:spPr>
      </p:pic>
      <p:sp>
        <p:nvSpPr>
          <p:cNvPr id="2" name="Redondear rectángulo de esquina del mismo lado 1">
            <a:extLst>
              <a:ext uri="{FF2B5EF4-FFF2-40B4-BE49-F238E27FC236}">
                <a16:creationId xmlns:a16="http://schemas.microsoft.com/office/drawing/2014/main" id="{D38E4F29-CBCD-BB25-6939-FC3AD84DA7C2}"/>
              </a:ext>
            </a:extLst>
          </p:cNvPr>
          <p:cNvSpPr/>
          <p:nvPr/>
        </p:nvSpPr>
        <p:spPr>
          <a:xfrm>
            <a:off x="0" y="1248030"/>
            <a:ext cx="9144000" cy="498967"/>
          </a:xfrm>
          <a:prstGeom prst="round2SameRect">
            <a:avLst/>
          </a:prstGeom>
          <a:solidFill>
            <a:srgbClr val="692104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¿Qué evalúa?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D5EDB36-9647-EE4B-A7F8-A77A9FCC2DF4}"/>
              </a:ext>
            </a:extLst>
          </p:cNvPr>
          <p:cNvSpPr/>
          <p:nvPr/>
        </p:nvSpPr>
        <p:spPr>
          <a:xfrm>
            <a:off x="267264" y="1841105"/>
            <a:ext cx="8819969" cy="1254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/>
              <a:t>El SCH se encuentra estructurado por variables en forma de reactivos, las cuales se encuentran a su vez agrupadas en 8 ejes de desempeño </a:t>
            </a:r>
            <a:endParaRPr lang="es-MX" sz="1600" dirty="0"/>
          </a:p>
          <a:p>
            <a:pPr>
              <a:lnSpc>
                <a:spcPct val="150000"/>
              </a:lnSpc>
            </a:pPr>
            <a:endParaRPr lang="es-MX" sz="1600" b="1" dirty="0">
              <a:solidFill>
                <a:schemeClr val="tx2">
                  <a:lumMod val="95000"/>
                  <a:lumOff val="5000"/>
                </a:schemeClr>
              </a:solidFill>
              <a:cs typeface="Arial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CBFF648-747B-279E-2595-D525A4B4D8B0}"/>
              </a:ext>
            </a:extLst>
          </p:cNvPr>
          <p:cNvSpPr/>
          <p:nvPr/>
        </p:nvSpPr>
        <p:spPr>
          <a:xfrm>
            <a:off x="267263" y="3237382"/>
            <a:ext cx="4628767" cy="2085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Acceso, exterior y generales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Comunicación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Habitación y baño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Alimentos y bebidas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MX" sz="1600" b="1" dirty="0">
              <a:solidFill>
                <a:schemeClr val="tx2">
                  <a:lumMod val="95000"/>
                  <a:lumOff val="5000"/>
                </a:schemeClr>
              </a:solidFill>
              <a:cs typeface="Arial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286E20D5-518E-0008-150E-49180373F55A}"/>
              </a:ext>
            </a:extLst>
          </p:cNvPr>
          <p:cNvSpPr/>
          <p:nvPr/>
        </p:nvSpPr>
        <p:spPr>
          <a:xfrm>
            <a:off x="5212463" y="3255469"/>
            <a:ext cx="4572000" cy="17112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s-MX" dirty="0"/>
              <a:t>• Recepción</a:t>
            </a:r>
            <a:br>
              <a:rPr lang="es-MX" dirty="0"/>
            </a:br>
            <a:r>
              <a:rPr lang="es-MX" dirty="0"/>
              <a:t>• Control de temperatura </a:t>
            </a:r>
          </a:p>
          <a:p>
            <a:pPr>
              <a:lnSpc>
                <a:spcPct val="150000"/>
              </a:lnSpc>
            </a:pPr>
            <a:r>
              <a:rPr lang="es-MX" dirty="0"/>
              <a:t>• Servicios</a:t>
            </a:r>
            <a:br>
              <a:rPr lang="es-MX" dirty="0"/>
            </a:br>
            <a:r>
              <a:rPr lang="es-MX" dirty="0"/>
              <a:t>• Áreas Públicas </a:t>
            </a: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A83275E7-CD4D-3C08-4455-A4428DDC0A2C}"/>
              </a:ext>
            </a:extLst>
          </p:cNvPr>
          <p:cNvGrpSpPr/>
          <p:nvPr/>
        </p:nvGrpSpPr>
        <p:grpSpPr>
          <a:xfrm>
            <a:off x="267263" y="5174659"/>
            <a:ext cx="8673537" cy="856772"/>
            <a:chOff x="155575" y="5655022"/>
            <a:chExt cx="11454756" cy="1116767"/>
          </a:xfrm>
        </p:grpSpPr>
        <p:pic>
          <p:nvPicPr>
            <p:cNvPr id="16" name="Picture 4" descr="http://www.ccoa.org.co/contenidos/images/galeria_noticias/guias%20turisticos-051304-2.png">
              <a:extLst>
                <a:ext uri="{FF2B5EF4-FFF2-40B4-BE49-F238E27FC236}">
                  <a16:creationId xmlns:a16="http://schemas.microsoft.com/office/drawing/2014/main" id="{9A7E3C6D-8B23-CEF8-63C6-C095BCC63B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5332" y="5655022"/>
              <a:ext cx="1181776" cy="11167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8" descr="http://3.bp.blogspot.com/-sHg-qyv-LLs/UuqSzg3HOgI/AAAAAAAAFgo/uIb9jrJP0o8/s1600/iconos-turismo-viajes-servicios-sin-copyright.png">
              <a:extLst>
                <a:ext uri="{FF2B5EF4-FFF2-40B4-BE49-F238E27FC236}">
                  <a16:creationId xmlns:a16="http://schemas.microsoft.com/office/drawing/2014/main" id="{7C1AE7A1-BC44-D417-0308-075C6B41CD3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546" b="61443"/>
            <a:stretch/>
          </p:blipFill>
          <p:spPr bwMode="auto">
            <a:xfrm>
              <a:off x="155575" y="5877272"/>
              <a:ext cx="5076563" cy="712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0" descr="http://3.bp.blogspot.com/-sHg-qyv-LLs/UuqSzg3HOgI/AAAAAAAAFgo/uIb9jrJP0o8/s1600/iconos-turismo-viajes-servicios-sin-copyright.png">
              <a:extLst>
                <a:ext uri="{FF2B5EF4-FFF2-40B4-BE49-F238E27FC236}">
                  <a16:creationId xmlns:a16="http://schemas.microsoft.com/office/drawing/2014/main" id="{F7779854-B28D-7E00-98D8-BE3D2510C6E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492" r="14885" b="41378"/>
            <a:stretch/>
          </p:blipFill>
          <p:spPr bwMode="auto">
            <a:xfrm>
              <a:off x="7300301" y="5837279"/>
              <a:ext cx="4310030" cy="752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05609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523" y="118387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9704" t="38810" r="5895" b="30091"/>
          <a:stretch/>
        </p:blipFill>
        <p:spPr>
          <a:xfrm>
            <a:off x="9488979" y="5804122"/>
            <a:ext cx="2599765" cy="1053878"/>
          </a:xfrm>
          <a:prstGeom prst="rect">
            <a:avLst/>
          </a:prstGeom>
        </p:spPr>
      </p:pic>
      <p:pic>
        <p:nvPicPr>
          <p:cNvPr id="7" name="Imagen 6" descr="Logo Sectur.pdf">
            <a:extLst>
              <a:ext uri="{FF2B5EF4-FFF2-40B4-BE49-F238E27FC236}">
                <a16:creationId xmlns:a16="http://schemas.microsoft.com/office/drawing/2014/main" id="{AF41CC0D-9C91-CABC-90B7-7D56556B1B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92" y="-349004"/>
            <a:ext cx="2308241" cy="1783641"/>
          </a:xfrm>
          <a:prstGeom prst="rect">
            <a:avLst/>
          </a:prstGeom>
        </p:spPr>
      </p:pic>
      <p:sp>
        <p:nvSpPr>
          <p:cNvPr id="2" name="Redondear rectángulo de esquina del mismo lado 1">
            <a:extLst>
              <a:ext uri="{FF2B5EF4-FFF2-40B4-BE49-F238E27FC236}">
                <a16:creationId xmlns:a16="http://schemas.microsoft.com/office/drawing/2014/main" id="{D38E4F29-CBCD-BB25-6939-FC3AD84DA7C2}"/>
              </a:ext>
            </a:extLst>
          </p:cNvPr>
          <p:cNvSpPr/>
          <p:nvPr/>
        </p:nvSpPr>
        <p:spPr>
          <a:xfrm>
            <a:off x="0" y="1248030"/>
            <a:ext cx="9144000" cy="498967"/>
          </a:xfrm>
          <a:prstGeom prst="round2SameRect">
            <a:avLst/>
          </a:prstGeom>
          <a:solidFill>
            <a:srgbClr val="692104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Puntuación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3033DB38-F12B-53D9-1F6A-633D12D970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295064"/>
              </p:ext>
            </p:extLst>
          </p:nvPr>
        </p:nvGraphicFramePr>
        <p:xfrm>
          <a:off x="2552700" y="2240280"/>
          <a:ext cx="6648450" cy="32042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24225">
                  <a:extLst>
                    <a:ext uri="{9D8B030D-6E8A-4147-A177-3AD203B41FA5}">
                      <a16:colId xmlns:a16="http://schemas.microsoft.com/office/drawing/2014/main" val="4128314547"/>
                    </a:ext>
                  </a:extLst>
                </a:gridCol>
                <a:gridCol w="3324225">
                  <a:extLst>
                    <a:ext uri="{9D8B030D-6E8A-4147-A177-3AD203B41FA5}">
                      <a16:colId xmlns:a16="http://schemas.microsoft.com/office/drawing/2014/main" val="2530173160"/>
                    </a:ext>
                  </a:extLst>
                </a:gridCol>
              </a:tblGrid>
              <a:tr h="457744">
                <a:tc>
                  <a:txBody>
                    <a:bodyPr/>
                    <a:lstStyle/>
                    <a:p>
                      <a:r>
                        <a:rPr lang="es-MX" sz="2000" dirty="0"/>
                        <a:t>PUNTUACIÓN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CATEGORIA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730565"/>
                  </a:ext>
                </a:extLst>
              </a:tr>
              <a:tr h="457744">
                <a:tc>
                  <a:txBody>
                    <a:bodyPr/>
                    <a:lstStyle/>
                    <a:p>
                      <a:r>
                        <a:rPr lang="es-MX" sz="2000" dirty="0"/>
                        <a:t>1-260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1 Estrella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013615"/>
                  </a:ext>
                </a:extLst>
              </a:tr>
              <a:tr h="457744">
                <a:tc>
                  <a:txBody>
                    <a:bodyPr/>
                    <a:lstStyle/>
                    <a:p>
                      <a:r>
                        <a:rPr lang="es-MX" sz="2000" dirty="0"/>
                        <a:t>261-520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2 Estrellas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7126"/>
                  </a:ext>
                </a:extLst>
              </a:tr>
              <a:tr h="457744">
                <a:tc>
                  <a:txBody>
                    <a:bodyPr/>
                    <a:lstStyle/>
                    <a:p>
                      <a:r>
                        <a:rPr lang="es-MX" sz="2000" dirty="0"/>
                        <a:t>521-780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3 Estrellas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325092"/>
                  </a:ext>
                </a:extLst>
              </a:tr>
              <a:tr h="457744">
                <a:tc>
                  <a:txBody>
                    <a:bodyPr/>
                    <a:lstStyle/>
                    <a:p>
                      <a:r>
                        <a:rPr lang="es-MX" sz="2000" dirty="0"/>
                        <a:t>781-140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4 Estrellas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859223"/>
                  </a:ext>
                </a:extLst>
              </a:tr>
              <a:tr h="457744">
                <a:tc>
                  <a:txBody>
                    <a:bodyPr/>
                    <a:lstStyle/>
                    <a:p>
                      <a:r>
                        <a:rPr lang="es-MX" sz="2000" dirty="0"/>
                        <a:t>1041-1300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/>
                        <a:t>5 Estrellas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665356"/>
                  </a:ext>
                </a:extLst>
              </a:tr>
              <a:tr h="457744">
                <a:tc gridSpan="2">
                  <a:txBody>
                    <a:bodyPr/>
                    <a:lstStyle/>
                    <a:p>
                      <a:pPr algn="ctr"/>
                      <a:r>
                        <a:rPr lang="es-MX" sz="2000" dirty="0"/>
                        <a:t>SIN CATEGORÍA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753011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7F2F447C-9AA8-302E-0C5F-354EE73E586B}"/>
              </a:ext>
            </a:extLst>
          </p:cNvPr>
          <p:cNvSpPr/>
          <p:nvPr/>
        </p:nvSpPr>
        <p:spPr>
          <a:xfrm>
            <a:off x="975924" y="5663276"/>
            <a:ext cx="881996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Cada variable confiere una puntuación y el total equivale a una categoría representada con un número determinado de estrellas .</a:t>
            </a:r>
          </a:p>
          <a:p>
            <a:endParaRPr lang="es-MX" sz="1600" b="1" dirty="0">
              <a:solidFill>
                <a:schemeClr val="tx2">
                  <a:lumMod val="95000"/>
                  <a:lumOff val="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500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8523" y="118387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704" t="38810" r="5895" b="30091"/>
          <a:stretch/>
        </p:blipFill>
        <p:spPr>
          <a:xfrm>
            <a:off x="9488979" y="5804122"/>
            <a:ext cx="2599765" cy="1053878"/>
          </a:xfrm>
          <a:prstGeom prst="rect">
            <a:avLst/>
          </a:prstGeom>
        </p:spPr>
      </p:pic>
      <p:pic>
        <p:nvPicPr>
          <p:cNvPr id="7" name="Imagen 6" descr="Logo Sectur.pdf">
            <a:extLst>
              <a:ext uri="{FF2B5EF4-FFF2-40B4-BE49-F238E27FC236}">
                <a16:creationId xmlns:a16="http://schemas.microsoft.com/office/drawing/2014/main" id="{AF41CC0D-9C91-CABC-90B7-7D56556B1B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92" y="-349004"/>
            <a:ext cx="2308241" cy="1783641"/>
          </a:xfrm>
          <a:prstGeom prst="rect">
            <a:avLst/>
          </a:prstGeom>
        </p:spPr>
      </p:pic>
      <p:sp>
        <p:nvSpPr>
          <p:cNvPr id="2" name="Redondear rectángulo de esquina del mismo lado 1">
            <a:extLst>
              <a:ext uri="{FF2B5EF4-FFF2-40B4-BE49-F238E27FC236}">
                <a16:creationId xmlns:a16="http://schemas.microsoft.com/office/drawing/2014/main" id="{B9158D3B-8452-1E4F-F00C-B9597B158C39}"/>
              </a:ext>
            </a:extLst>
          </p:cNvPr>
          <p:cNvSpPr/>
          <p:nvPr/>
        </p:nvSpPr>
        <p:spPr>
          <a:xfrm>
            <a:off x="0" y="1248030"/>
            <a:ext cx="9144000" cy="498967"/>
          </a:xfrm>
          <a:prstGeom prst="round2SameRect">
            <a:avLst/>
          </a:prstGeom>
          <a:solidFill>
            <a:srgbClr val="692104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¿Dónde realizar la inscripción?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F51B083-F702-3731-6BF9-E71C02588F5D}"/>
              </a:ext>
            </a:extLst>
          </p:cNvPr>
          <p:cNvSpPr/>
          <p:nvPr/>
        </p:nvSpPr>
        <p:spPr>
          <a:xfrm>
            <a:off x="25554" y="1753830"/>
            <a:ext cx="91184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>
              <a:buClr>
                <a:srgbClr val="F79646">
                  <a:lumMod val="75000"/>
                </a:srgbClr>
              </a:buClr>
              <a:defRPr/>
            </a:pPr>
            <a:r>
              <a:rPr lang="es-MX" b="1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Oficinas Estatales de Turismo (Dirección de Servicios Turísticos)</a:t>
            </a:r>
          </a:p>
          <a:p>
            <a:pPr marL="342900" lvl="0" indent="-342900" algn="just" defTabSz="914400">
              <a:buClr>
                <a:srgbClr val="F79646">
                  <a:lumMod val="75000"/>
                </a:srgbClr>
              </a:buClr>
              <a:buFontTx/>
              <a:buAutoNum type="arabicPeriod"/>
              <a:defRPr/>
            </a:pPr>
            <a:endParaRPr lang="es-MX" sz="1800" kern="0" dirty="0">
              <a:solidFill>
                <a:prstClr val="blac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 defTabSz="914400">
              <a:buClr>
                <a:srgbClr val="F79646">
                  <a:lumMod val="75000"/>
                </a:srgbClr>
              </a:buClr>
              <a:defRPr/>
            </a:pPr>
            <a:endParaRPr lang="es-MX" kern="0" dirty="0">
              <a:solidFill>
                <a:prstClr val="blac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 algn="just" defTabSz="914400"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1800" b="1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Costo. </a:t>
            </a:r>
            <a:r>
              <a:rPr lang="es-MX" sz="18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El trámite y </a:t>
            </a:r>
            <a:r>
              <a:rPr lang="es-MX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la constancia </a:t>
            </a:r>
            <a:r>
              <a:rPr lang="es-MX" sz="18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no tienen costo</a:t>
            </a:r>
          </a:p>
          <a:p>
            <a:pPr marL="342900" lvl="0" indent="-342900" algn="just" defTabSz="914400"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endParaRPr lang="es-MX" sz="1800" kern="0" dirty="0">
              <a:solidFill>
                <a:prstClr val="blac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 algn="just" defTabSz="914400"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1800" b="1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Periodicidad.</a:t>
            </a:r>
            <a:r>
              <a:rPr lang="es-MX" sz="18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La información debe ser actualizada cada dos años</a:t>
            </a:r>
          </a:p>
          <a:p>
            <a:pPr lvl="0" algn="just" defTabSz="914400">
              <a:buClr>
                <a:srgbClr val="F79646">
                  <a:lumMod val="75000"/>
                </a:srgbClr>
              </a:buClr>
              <a:defRPr/>
            </a:pPr>
            <a:endParaRPr lang="es-MX" b="1" kern="0" dirty="0">
              <a:solidFill>
                <a:prstClr val="blac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lvl="0" algn="just" defTabSz="914400">
              <a:buClr>
                <a:srgbClr val="F79646">
                  <a:lumMod val="75000"/>
                </a:srgbClr>
              </a:buClr>
              <a:defRPr/>
            </a:pPr>
            <a:endParaRPr lang="es-MX" sz="1800" kern="0" dirty="0">
              <a:solidFill>
                <a:prstClr val="blac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5124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1275643"/>
            <a:ext cx="12189631" cy="5751691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8523" y="118387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704" t="38810" r="5895" b="30091"/>
          <a:stretch/>
        </p:blipFill>
        <p:spPr>
          <a:xfrm>
            <a:off x="9488979" y="5804122"/>
            <a:ext cx="2599765" cy="1053878"/>
          </a:xfrm>
          <a:prstGeom prst="rect">
            <a:avLst/>
          </a:prstGeom>
        </p:spPr>
      </p:pic>
      <p:pic>
        <p:nvPicPr>
          <p:cNvPr id="7" name="Imagen 6" descr="Logo Sectur.pdf">
            <a:extLst>
              <a:ext uri="{FF2B5EF4-FFF2-40B4-BE49-F238E27FC236}">
                <a16:creationId xmlns:a16="http://schemas.microsoft.com/office/drawing/2014/main" id="{AF41CC0D-9C91-CABC-90B7-7D56556B1B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92" y="-349004"/>
            <a:ext cx="2308241" cy="1783641"/>
          </a:xfrm>
          <a:prstGeom prst="rect">
            <a:avLst/>
          </a:prstGeom>
        </p:spPr>
      </p:pic>
      <p:sp>
        <p:nvSpPr>
          <p:cNvPr id="2" name="Redondear rectángulo de esquina del mismo lado 1">
            <a:extLst>
              <a:ext uri="{FF2B5EF4-FFF2-40B4-BE49-F238E27FC236}">
                <a16:creationId xmlns:a16="http://schemas.microsoft.com/office/drawing/2014/main" id="{1884ED6B-9EB2-FBFF-0210-5479F24D26EA}"/>
              </a:ext>
            </a:extLst>
          </p:cNvPr>
          <p:cNvSpPr/>
          <p:nvPr/>
        </p:nvSpPr>
        <p:spPr>
          <a:xfrm>
            <a:off x="0" y="1248030"/>
            <a:ext cx="9144000" cy="498967"/>
          </a:xfrm>
          <a:prstGeom prst="round2SameRect">
            <a:avLst/>
          </a:prstGeom>
          <a:solidFill>
            <a:srgbClr val="692104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Requisitos Generales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BB3ABE7-7EE3-627B-FF9A-DFFF0E97A80D}"/>
              </a:ext>
            </a:extLst>
          </p:cNvPr>
          <p:cNvSpPr/>
          <p:nvPr/>
        </p:nvSpPr>
        <p:spPr>
          <a:xfrm>
            <a:off x="151567" y="1722502"/>
            <a:ext cx="9118446" cy="5330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defRPr/>
            </a:pPr>
            <a:endParaRPr lang="es-MX" sz="900" kern="0" dirty="0">
              <a:solidFill>
                <a:prstClr val="blac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20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Contar con e Registro Nacional de Turismo vigente</a:t>
            </a:r>
          </a:p>
          <a:p>
            <a:pPr marL="342900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20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3 fotografias</a:t>
            </a:r>
          </a:p>
          <a:p>
            <a:pPr marL="800100" lvl="1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20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1 de fachada</a:t>
            </a:r>
          </a:p>
          <a:p>
            <a:pPr marL="800100" lvl="1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20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1 de Habitaciones</a:t>
            </a:r>
          </a:p>
          <a:p>
            <a:pPr marL="800100" lvl="1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20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1 de recepción del hotel</a:t>
            </a:r>
          </a:p>
          <a:p>
            <a:pPr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defRPr/>
            </a:pPr>
            <a:endParaRPr lang="es-MX" sz="2000" kern="0" dirty="0">
              <a:solidFill>
                <a:prstClr val="blac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20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Responder el documento en formato xls de nombre </a:t>
            </a:r>
            <a:r>
              <a:rPr lang="es-MX" sz="2000" b="1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simulador.xlsx</a:t>
            </a:r>
          </a:p>
          <a:p>
            <a:pPr marL="342900" lvl="0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endParaRPr lang="es-MX" sz="2000" kern="0" dirty="0">
              <a:solidFill>
                <a:prstClr val="blac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20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Responder el documento </a:t>
            </a:r>
            <a:r>
              <a:rPr lang="es-MX" sz="2000" b="1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Formato Registro Sistema de Clasificación Hotelera</a:t>
            </a:r>
          </a:p>
          <a:p>
            <a:pPr marL="342900" lvl="0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endParaRPr lang="es-MX" sz="2000" kern="0" dirty="0">
              <a:solidFill>
                <a:prstClr val="blac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 algn="just" defTabSz="914400">
              <a:lnSpc>
                <a:spcPct val="150000"/>
              </a:lnSpc>
              <a:buClr>
                <a:srgbClr val="F79646">
                  <a:lumMod val="75000"/>
                </a:srgbClr>
              </a:buClr>
              <a:buFont typeface="Courier New" panose="02070309020205020404" pitchFamily="49" charset="0"/>
              <a:buChar char="o"/>
              <a:defRPr/>
            </a:pPr>
            <a:r>
              <a:rPr lang="es-MX" sz="2000" kern="0" dirty="0">
                <a:solidFill>
                  <a:prstClr val="blac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Carta en hoja membretada solictando que SECTUR Estatal realice el trámite</a:t>
            </a:r>
          </a:p>
        </p:txBody>
      </p:sp>
    </p:spTree>
    <p:extLst>
      <p:ext uri="{BB962C8B-B14F-4D97-AF65-F5344CB8AC3E}">
        <p14:creationId xmlns:p14="http://schemas.microsoft.com/office/powerpoint/2010/main" val="4195198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8523" y="118387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704" t="38810" r="5895" b="30091"/>
          <a:stretch/>
        </p:blipFill>
        <p:spPr>
          <a:xfrm>
            <a:off x="9488979" y="5804122"/>
            <a:ext cx="2599765" cy="1053878"/>
          </a:xfrm>
          <a:prstGeom prst="rect">
            <a:avLst/>
          </a:prstGeom>
        </p:spPr>
      </p:pic>
      <p:pic>
        <p:nvPicPr>
          <p:cNvPr id="7" name="Imagen 6" descr="Logo Sectur.pdf">
            <a:extLst>
              <a:ext uri="{FF2B5EF4-FFF2-40B4-BE49-F238E27FC236}">
                <a16:creationId xmlns:a16="http://schemas.microsoft.com/office/drawing/2014/main" id="{AF41CC0D-9C91-CABC-90B7-7D56556B1B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692" y="-349004"/>
            <a:ext cx="2308241" cy="1783641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373FF529-9A57-4AE0-2756-CFE42ADFB344}"/>
              </a:ext>
            </a:extLst>
          </p:cNvPr>
          <p:cNvSpPr/>
          <p:nvPr/>
        </p:nvSpPr>
        <p:spPr>
          <a:xfrm>
            <a:off x="1934233" y="1643896"/>
            <a:ext cx="527553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800" b="1" dirty="0">
                <a:solidFill>
                  <a:srgbClr val="7C0000"/>
                </a:solidFill>
              </a:rPr>
              <a:t>DATOS DE CONTACTO </a:t>
            </a:r>
          </a:p>
          <a:p>
            <a:pPr algn="ctr"/>
            <a:endParaRPr lang="es-MX" dirty="0"/>
          </a:p>
          <a:p>
            <a:pPr algn="ctr"/>
            <a:r>
              <a:rPr lang="es-MX" b="1" dirty="0"/>
              <a:t>Lic. Lucia Vázquez Méndez </a:t>
            </a:r>
          </a:p>
          <a:p>
            <a:pPr algn="ctr"/>
            <a:r>
              <a:rPr lang="es-MX" dirty="0"/>
              <a:t>Encargada del RNT y SCH en el Estado site.dgst@gmail.com</a:t>
            </a:r>
          </a:p>
          <a:p>
            <a:pPr algn="ctr"/>
            <a:r>
              <a:rPr lang="es-MX" dirty="0"/>
              <a:t>(228) 812 7585 Ext. 32220</a:t>
            </a:r>
          </a:p>
          <a:p>
            <a:pPr algn="ctr"/>
            <a:endParaRPr lang="es-MX" dirty="0"/>
          </a:p>
          <a:p>
            <a:pPr algn="ctr"/>
            <a:endParaRPr lang="es-MX" dirty="0"/>
          </a:p>
          <a:p>
            <a:pPr algn="ctr"/>
            <a:r>
              <a:rPr lang="es-MX" b="1" dirty="0"/>
              <a:t>Dr. Omar Castro Prado </a:t>
            </a:r>
          </a:p>
          <a:p>
            <a:pPr algn="ctr"/>
            <a:r>
              <a:rPr lang="es-MX" dirty="0"/>
              <a:t>Director de Servicios Turísticos ocastrop@veracruz.gob.mx </a:t>
            </a:r>
          </a:p>
          <a:p>
            <a:pPr algn="ctr"/>
            <a:r>
              <a:rPr lang="es-MX" dirty="0"/>
              <a:t>(228) 812 7585 Ext. 2230 </a:t>
            </a:r>
            <a:endParaRPr lang="es-MX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311739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423</Words>
  <Application>Microsoft Macintosh PowerPoint</Application>
  <PresentationFormat>Panorámica</PresentationFormat>
  <Paragraphs>63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Panton</vt:lpstr>
      <vt:lpstr>Verdana</vt:lpstr>
      <vt:lpstr>Tema de Office</vt:lpstr>
      <vt:lpstr>Sistema de Clasificación Hotelera (SCH)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Jesus Croda</dc:creator>
  <cp:lastModifiedBy>Microsoft Office User</cp:lastModifiedBy>
  <cp:revision>27</cp:revision>
  <cp:lastPrinted>2023-02-08T04:08:15Z</cp:lastPrinted>
  <dcterms:created xsi:type="dcterms:W3CDTF">2023-01-05T18:47:24Z</dcterms:created>
  <dcterms:modified xsi:type="dcterms:W3CDTF">2023-03-01T04:43:01Z</dcterms:modified>
</cp:coreProperties>
</file>